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2" r:id="rId2"/>
    <p:sldId id="289" r:id="rId3"/>
    <p:sldId id="283" r:id="rId4"/>
    <p:sldId id="285" r:id="rId5"/>
    <p:sldId id="256" r:id="rId6"/>
    <p:sldId id="286" r:id="rId7"/>
    <p:sldId id="287" r:id="rId8"/>
    <p:sldId id="275" r:id="rId9"/>
    <p:sldId id="276" r:id="rId10"/>
    <p:sldId id="277" r:id="rId11"/>
    <p:sldId id="288" r:id="rId12"/>
    <p:sldId id="292" r:id="rId13"/>
    <p:sldId id="293" r:id="rId14"/>
    <p:sldId id="291" r:id="rId15"/>
    <p:sldId id="290" r:id="rId16"/>
    <p:sldId id="257" r:id="rId17"/>
    <p:sldId id="258" r:id="rId18"/>
    <p:sldId id="259" r:id="rId19"/>
    <p:sldId id="270" r:id="rId20"/>
    <p:sldId id="271" r:id="rId21"/>
    <p:sldId id="272" r:id="rId22"/>
    <p:sldId id="260" r:id="rId23"/>
    <p:sldId id="274" r:id="rId24"/>
    <p:sldId id="268" r:id="rId25"/>
    <p:sldId id="265" r:id="rId26"/>
    <p:sldId id="267" r:id="rId27"/>
    <p:sldId id="266" r:id="rId28"/>
    <p:sldId id="261" r:id="rId29"/>
    <p:sldId id="262" r:id="rId30"/>
    <p:sldId id="263" r:id="rId31"/>
    <p:sldId id="279" r:id="rId32"/>
    <p:sldId id="294" r:id="rId33"/>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米国連邦政府　収入と支出</a:t>
            </a:r>
          </a:p>
        </c:rich>
      </c:tx>
      <c:layout/>
      <c:overlay val="0"/>
    </c:title>
    <c:autoTitleDeleted val="0"/>
    <c:plotArea>
      <c:layout/>
      <c:lineChart>
        <c:grouping val="standard"/>
        <c:varyColors val="0"/>
        <c:ser>
          <c:idx val="0"/>
          <c:order val="0"/>
          <c:tx>
            <c:strRef>
              <c:f>Table!$B$4</c:f>
              <c:strCache>
                <c:ptCount val="1"/>
                <c:pt idx="0">
                  <c:v>Receipts</c:v>
                </c:pt>
              </c:strCache>
            </c:strRef>
          </c:tx>
          <c:marker>
            <c:symbol val="none"/>
          </c:marker>
          <c:cat>
            <c:strRef>
              <c:f>Table!$A$7:$A$120</c:f>
              <c:strCache>
                <c:ptCount val="114"/>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TQ</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strCache>
            </c:strRef>
          </c:cat>
          <c:val>
            <c:numRef>
              <c:f>Table!$B$7:$B$120</c:f>
              <c:numCache>
                <c:formatCode>#,##0</c:formatCode>
                <c:ptCount val="114"/>
                <c:pt idx="0">
                  <c:v>588</c:v>
                </c:pt>
                <c:pt idx="1">
                  <c:v>562</c:v>
                </c:pt>
                <c:pt idx="2">
                  <c:v>562</c:v>
                </c:pt>
                <c:pt idx="3">
                  <c:v>541</c:v>
                </c:pt>
                <c:pt idx="4">
                  <c:v>544</c:v>
                </c:pt>
                <c:pt idx="5">
                  <c:v>595</c:v>
                </c:pt>
                <c:pt idx="6">
                  <c:v>666</c:v>
                </c:pt>
                <c:pt idx="7">
                  <c:v>602</c:v>
                </c:pt>
                <c:pt idx="8">
                  <c:v>604</c:v>
                </c:pt>
                <c:pt idx="9">
                  <c:v>676</c:v>
                </c:pt>
                <c:pt idx="10">
                  <c:v>702</c:v>
                </c:pt>
                <c:pt idx="11">
                  <c:v>693</c:v>
                </c:pt>
                <c:pt idx="12">
                  <c:v>714</c:v>
                </c:pt>
                <c:pt idx="13">
                  <c:v>725</c:v>
                </c:pt>
                <c:pt idx="14">
                  <c:v>683</c:v>
                </c:pt>
                <c:pt idx="15">
                  <c:v>761</c:v>
                </c:pt>
                <c:pt idx="16">
                  <c:v>1101</c:v>
                </c:pt>
                <c:pt idx="17">
                  <c:v>3645</c:v>
                </c:pt>
                <c:pt idx="18">
                  <c:v>5130</c:v>
                </c:pt>
                <c:pt idx="19">
                  <c:v>6649</c:v>
                </c:pt>
                <c:pt idx="20">
                  <c:v>5571</c:v>
                </c:pt>
                <c:pt idx="21">
                  <c:v>4026</c:v>
                </c:pt>
                <c:pt idx="22">
                  <c:v>3853</c:v>
                </c:pt>
                <c:pt idx="23">
                  <c:v>3871</c:v>
                </c:pt>
                <c:pt idx="24">
                  <c:v>3641</c:v>
                </c:pt>
                <c:pt idx="25">
                  <c:v>3795</c:v>
                </c:pt>
                <c:pt idx="26">
                  <c:v>4013</c:v>
                </c:pt>
                <c:pt idx="27">
                  <c:v>3900</c:v>
                </c:pt>
                <c:pt idx="28">
                  <c:v>3862</c:v>
                </c:pt>
                <c:pt idx="29">
                  <c:v>4058</c:v>
                </c:pt>
                <c:pt idx="30">
                  <c:v>3116</c:v>
                </c:pt>
                <c:pt idx="31">
                  <c:v>1924</c:v>
                </c:pt>
                <c:pt idx="32">
                  <c:v>1997</c:v>
                </c:pt>
                <c:pt idx="33">
                  <c:v>2955</c:v>
                </c:pt>
                <c:pt idx="34">
                  <c:v>3609</c:v>
                </c:pt>
                <c:pt idx="35">
                  <c:v>3923</c:v>
                </c:pt>
                <c:pt idx="36">
                  <c:v>5387</c:v>
                </c:pt>
                <c:pt idx="37">
                  <c:v>6751</c:v>
                </c:pt>
                <c:pt idx="38">
                  <c:v>6295</c:v>
                </c:pt>
                <c:pt idx="39">
                  <c:v>6548</c:v>
                </c:pt>
                <c:pt idx="40">
                  <c:v>8712</c:v>
                </c:pt>
                <c:pt idx="41">
                  <c:v>14634</c:v>
                </c:pt>
                <c:pt idx="42">
                  <c:v>24001</c:v>
                </c:pt>
                <c:pt idx="43">
                  <c:v>43747</c:v>
                </c:pt>
                <c:pt idx="44">
                  <c:v>45159</c:v>
                </c:pt>
                <c:pt idx="45">
                  <c:v>39296</c:v>
                </c:pt>
                <c:pt idx="46">
                  <c:v>38514</c:v>
                </c:pt>
                <c:pt idx="47">
                  <c:v>41560</c:v>
                </c:pt>
                <c:pt idx="48">
                  <c:v>39415</c:v>
                </c:pt>
                <c:pt idx="49">
                  <c:v>39443</c:v>
                </c:pt>
                <c:pt idx="50">
                  <c:v>51616</c:v>
                </c:pt>
                <c:pt idx="51">
                  <c:v>66167</c:v>
                </c:pt>
                <c:pt idx="52">
                  <c:v>69608</c:v>
                </c:pt>
                <c:pt idx="53">
                  <c:v>69701</c:v>
                </c:pt>
                <c:pt idx="54">
                  <c:v>65451</c:v>
                </c:pt>
                <c:pt idx="55">
                  <c:v>74587</c:v>
                </c:pt>
                <c:pt idx="56">
                  <c:v>79990</c:v>
                </c:pt>
                <c:pt idx="57">
                  <c:v>79636</c:v>
                </c:pt>
                <c:pt idx="58">
                  <c:v>79249</c:v>
                </c:pt>
                <c:pt idx="59">
                  <c:v>92492</c:v>
                </c:pt>
                <c:pt idx="60">
                  <c:v>94388</c:v>
                </c:pt>
                <c:pt idx="61">
                  <c:v>99676</c:v>
                </c:pt>
                <c:pt idx="62">
                  <c:v>106560</c:v>
                </c:pt>
                <c:pt idx="63">
                  <c:v>112613</c:v>
                </c:pt>
                <c:pt idx="64">
                  <c:v>116817</c:v>
                </c:pt>
                <c:pt idx="65">
                  <c:v>130835</c:v>
                </c:pt>
                <c:pt idx="66">
                  <c:v>148822</c:v>
                </c:pt>
                <c:pt idx="67">
                  <c:v>152973</c:v>
                </c:pt>
                <c:pt idx="68">
                  <c:v>186882</c:v>
                </c:pt>
                <c:pt idx="69">
                  <c:v>192807</c:v>
                </c:pt>
                <c:pt idx="70">
                  <c:v>187139</c:v>
                </c:pt>
                <c:pt idx="71">
                  <c:v>207309</c:v>
                </c:pt>
                <c:pt idx="72">
                  <c:v>230799</c:v>
                </c:pt>
                <c:pt idx="73">
                  <c:v>263224</c:v>
                </c:pt>
                <c:pt idx="74">
                  <c:v>279090</c:v>
                </c:pt>
                <c:pt idx="75">
                  <c:v>298060</c:v>
                </c:pt>
                <c:pt idx="76">
                  <c:v>81232</c:v>
                </c:pt>
                <c:pt idx="77">
                  <c:v>355559</c:v>
                </c:pt>
                <c:pt idx="78">
                  <c:v>399561</c:v>
                </c:pt>
                <c:pt idx="79">
                  <c:v>463302</c:v>
                </c:pt>
                <c:pt idx="80">
                  <c:v>517112</c:v>
                </c:pt>
                <c:pt idx="81">
                  <c:v>599272</c:v>
                </c:pt>
                <c:pt idx="82">
                  <c:v>617766</c:v>
                </c:pt>
                <c:pt idx="83">
                  <c:v>600562</c:v>
                </c:pt>
                <c:pt idx="84">
                  <c:v>666438</c:v>
                </c:pt>
                <c:pt idx="85">
                  <c:v>734037</c:v>
                </c:pt>
                <c:pt idx="86">
                  <c:v>769155</c:v>
                </c:pt>
                <c:pt idx="87">
                  <c:v>854288</c:v>
                </c:pt>
                <c:pt idx="88">
                  <c:v>909238</c:v>
                </c:pt>
                <c:pt idx="89">
                  <c:v>991105</c:v>
                </c:pt>
                <c:pt idx="90">
                  <c:v>1031958</c:v>
                </c:pt>
                <c:pt idx="91">
                  <c:v>1054988</c:v>
                </c:pt>
                <c:pt idx="92">
                  <c:v>1091208</c:v>
                </c:pt>
                <c:pt idx="93">
                  <c:v>1154335</c:v>
                </c:pt>
                <c:pt idx="94">
                  <c:v>1258566</c:v>
                </c:pt>
                <c:pt idx="95">
                  <c:v>1351790</c:v>
                </c:pt>
                <c:pt idx="96">
                  <c:v>1453053</c:v>
                </c:pt>
                <c:pt idx="97">
                  <c:v>1579232</c:v>
                </c:pt>
                <c:pt idx="98">
                  <c:v>1721728</c:v>
                </c:pt>
                <c:pt idx="99">
                  <c:v>1827452</c:v>
                </c:pt>
                <c:pt idx="100">
                  <c:v>2025191</c:v>
                </c:pt>
                <c:pt idx="101">
                  <c:v>1991082</c:v>
                </c:pt>
                <c:pt idx="102">
                  <c:v>1853136</c:v>
                </c:pt>
                <c:pt idx="103">
                  <c:v>1782314</c:v>
                </c:pt>
                <c:pt idx="104">
                  <c:v>1880114</c:v>
                </c:pt>
                <c:pt idx="105">
                  <c:v>2153611</c:v>
                </c:pt>
                <c:pt idx="106">
                  <c:v>2406869</c:v>
                </c:pt>
                <c:pt idx="107">
                  <c:v>2567985</c:v>
                </c:pt>
                <c:pt idx="108">
                  <c:v>2523991</c:v>
                </c:pt>
                <c:pt idx="109">
                  <c:v>2104989</c:v>
                </c:pt>
                <c:pt idx="110">
                  <c:v>2162706</c:v>
                </c:pt>
                <c:pt idx="111">
                  <c:v>2303466</c:v>
                </c:pt>
                <c:pt idx="112">
                  <c:v>2450164</c:v>
                </c:pt>
                <c:pt idx="113">
                  <c:v>2775103</c:v>
                </c:pt>
              </c:numCache>
            </c:numRef>
          </c:val>
          <c:smooth val="0"/>
        </c:ser>
        <c:ser>
          <c:idx val="1"/>
          <c:order val="1"/>
          <c:tx>
            <c:strRef>
              <c:f>Table!$C$4</c:f>
              <c:strCache>
                <c:ptCount val="1"/>
                <c:pt idx="0">
                  <c:v>Outlays</c:v>
                </c:pt>
              </c:strCache>
            </c:strRef>
          </c:tx>
          <c:marker>
            <c:symbol val="none"/>
          </c:marker>
          <c:cat>
            <c:strRef>
              <c:f>Table!$A$7:$A$120</c:f>
              <c:strCache>
                <c:ptCount val="114"/>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TQ</c:v>
                </c:pt>
                <c:pt idx="77">
                  <c:v>1977</c:v>
                </c:pt>
                <c:pt idx="78">
                  <c:v>1978</c:v>
                </c:pt>
                <c:pt idx="79">
                  <c:v>1979</c:v>
                </c:pt>
                <c:pt idx="80">
                  <c:v>1980</c:v>
                </c:pt>
                <c:pt idx="81">
                  <c:v>1981</c:v>
                </c:pt>
                <c:pt idx="82">
                  <c:v>1982</c:v>
                </c:pt>
                <c:pt idx="83">
                  <c:v>1983</c:v>
                </c:pt>
                <c:pt idx="84">
                  <c:v>1984</c:v>
                </c:pt>
                <c:pt idx="85">
                  <c:v>1985</c:v>
                </c:pt>
                <c:pt idx="86">
                  <c:v>1986</c:v>
                </c:pt>
                <c:pt idx="87">
                  <c:v>1987</c:v>
                </c:pt>
                <c:pt idx="88">
                  <c:v>1988</c:v>
                </c:pt>
                <c:pt idx="89">
                  <c:v>1989</c:v>
                </c:pt>
                <c:pt idx="90">
                  <c:v>1990</c:v>
                </c:pt>
                <c:pt idx="91">
                  <c:v>1991</c:v>
                </c:pt>
                <c:pt idx="92">
                  <c:v>1992</c:v>
                </c:pt>
                <c:pt idx="93">
                  <c:v>1993</c:v>
                </c:pt>
                <c:pt idx="94">
                  <c:v>1994</c:v>
                </c:pt>
                <c:pt idx="95">
                  <c:v>1995</c:v>
                </c:pt>
                <c:pt idx="96">
                  <c:v>1996</c:v>
                </c:pt>
                <c:pt idx="97">
                  <c:v>1997</c:v>
                </c:pt>
                <c:pt idx="98">
                  <c:v>1998</c:v>
                </c:pt>
                <c:pt idx="99">
                  <c:v>1999</c:v>
                </c:pt>
                <c:pt idx="100">
                  <c:v>2000</c:v>
                </c:pt>
                <c:pt idx="101">
                  <c:v>2001</c:v>
                </c:pt>
                <c:pt idx="102">
                  <c:v>2002</c:v>
                </c:pt>
                <c:pt idx="103">
                  <c:v>2003</c:v>
                </c:pt>
                <c:pt idx="104">
                  <c:v>2004</c:v>
                </c:pt>
                <c:pt idx="105">
                  <c:v>2005</c:v>
                </c:pt>
                <c:pt idx="106">
                  <c:v>2006</c:v>
                </c:pt>
                <c:pt idx="107">
                  <c:v>2007</c:v>
                </c:pt>
                <c:pt idx="108">
                  <c:v>2008</c:v>
                </c:pt>
                <c:pt idx="109">
                  <c:v>2009</c:v>
                </c:pt>
                <c:pt idx="110">
                  <c:v>2010</c:v>
                </c:pt>
                <c:pt idx="111">
                  <c:v>2011</c:v>
                </c:pt>
                <c:pt idx="112">
                  <c:v>2012</c:v>
                </c:pt>
                <c:pt idx="113">
                  <c:v>2013</c:v>
                </c:pt>
              </c:strCache>
            </c:strRef>
          </c:cat>
          <c:val>
            <c:numRef>
              <c:f>Table!$C$7:$C$120</c:f>
              <c:numCache>
                <c:formatCode>#,##0</c:formatCode>
                <c:ptCount val="114"/>
                <c:pt idx="0">
                  <c:v>525</c:v>
                </c:pt>
                <c:pt idx="1">
                  <c:v>485</c:v>
                </c:pt>
                <c:pt idx="2">
                  <c:v>517</c:v>
                </c:pt>
                <c:pt idx="3">
                  <c:v>584</c:v>
                </c:pt>
                <c:pt idx="4">
                  <c:v>567</c:v>
                </c:pt>
                <c:pt idx="5">
                  <c:v>570</c:v>
                </c:pt>
                <c:pt idx="6">
                  <c:v>579</c:v>
                </c:pt>
                <c:pt idx="7">
                  <c:v>659</c:v>
                </c:pt>
                <c:pt idx="8">
                  <c:v>694</c:v>
                </c:pt>
                <c:pt idx="9">
                  <c:v>694</c:v>
                </c:pt>
                <c:pt idx="10">
                  <c:v>691</c:v>
                </c:pt>
                <c:pt idx="11">
                  <c:v>690</c:v>
                </c:pt>
                <c:pt idx="12">
                  <c:v>715</c:v>
                </c:pt>
                <c:pt idx="13">
                  <c:v>726</c:v>
                </c:pt>
                <c:pt idx="14">
                  <c:v>746</c:v>
                </c:pt>
                <c:pt idx="15">
                  <c:v>713</c:v>
                </c:pt>
                <c:pt idx="16">
                  <c:v>1954</c:v>
                </c:pt>
                <c:pt idx="17">
                  <c:v>12677</c:v>
                </c:pt>
                <c:pt idx="18">
                  <c:v>18493</c:v>
                </c:pt>
                <c:pt idx="19">
                  <c:v>6358</c:v>
                </c:pt>
                <c:pt idx="20">
                  <c:v>5062</c:v>
                </c:pt>
                <c:pt idx="21">
                  <c:v>3289</c:v>
                </c:pt>
                <c:pt idx="22">
                  <c:v>3140</c:v>
                </c:pt>
                <c:pt idx="23">
                  <c:v>2908</c:v>
                </c:pt>
                <c:pt idx="24">
                  <c:v>2924</c:v>
                </c:pt>
                <c:pt idx="25">
                  <c:v>2930</c:v>
                </c:pt>
                <c:pt idx="26">
                  <c:v>2857</c:v>
                </c:pt>
                <c:pt idx="27">
                  <c:v>2961</c:v>
                </c:pt>
                <c:pt idx="28">
                  <c:v>3127</c:v>
                </c:pt>
                <c:pt idx="29">
                  <c:v>3320</c:v>
                </c:pt>
                <c:pt idx="30">
                  <c:v>3577</c:v>
                </c:pt>
                <c:pt idx="31">
                  <c:v>4659</c:v>
                </c:pt>
                <c:pt idx="32">
                  <c:v>4598</c:v>
                </c:pt>
                <c:pt idx="33">
                  <c:v>6541</c:v>
                </c:pt>
                <c:pt idx="34">
                  <c:v>6412</c:v>
                </c:pt>
                <c:pt idx="35">
                  <c:v>8228</c:v>
                </c:pt>
                <c:pt idx="36">
                  <c:v>7580</c:v>
                </c:pt>
                <c:pt idx="37">
                  <c:v>6840</c:v>
                </c:pt>
                <c:pt idx="38">
                  <c:v>9141</c:v>
                </c:pt>
                <c:pt idx="39">
                  <c:v>9468</c:v>
                </c:pt>
                <c:pt idx="40">
                  <c:v>13653</c:v>
                </c:pt>
                <c:pt idx="41">
                  <c:v>35137</c:v>
                </c:pt>
                <c:pt idx="42">
                  <c:v>78555</c:v>
                </c:pt>
                <c:pt idx="43">
                  <c:v>91304</c:v>
                </c:pt>
                <c:pt idx="44">
                  <c:v>92712</c:v>
                </c:pt>
                <c:pt idx="45">
                  <c:v>55232</c:v>
                </c:pt>
                <c:pt idx="46">
                  <c:v>34496</c:v>
                </c:pt>
                <c:pt idx="47">
                  <c:v>29764</c:v>
                </c:pt>
                <c:pt idx="48">
                  <c:v>38835</c:v>
                </c:pt>
                <c:pt idx="49">
                  <c:v>42562</c:v>
                </c:pt>
                <c:pt idx="50">
                  <c:v>45514</c:v>
                </c:pt>
                <c:pt idx="51">
                  <c:v>67686</c:v>
                </c:pt>
                <c:pt idx="52">
                  <c:v>76101</c:v>
                </c:pt>
                <c:pt idx="53">
                  <c:v>70855</c:v>
                </c:pt>
                <c:pt idx="54">
                  <c:v>68444</c:v>
                </c:pt>
                <c:pt idx="55">
                  <c:v>70640</c:v>
                </c:pt>
                <c:pt idx="56">
                  <c:v>76578</c:v>
                </c:pt>
                <c:pt idx="57">
                  <c:v>82405</c:v>
                </c:pt>
                <c:pt idx="58">
                  <c:v>92098</c:v>
                </c:pt>
                <c:pt idx="59">
                  <c:v>92191</c:v>
                </c:pt>
                <c:pt idx="60">
                  <c:v>97723</c:v>
                </c:pt>
                <c:pt idx="61">
                  <c:v>106821</c:v>
                </c:pt>
                <c:pt idx="62">
                  <c:v>111316</c:v>
                </c:pt>
                <c:pt idx="63">
                  <c:v>118528</c:v>
                </c:pt>
                <c:pt idx="64">
                  <c:v>118228</c:v>
                </c:pt>
                <c:pt idx="65">
                  <c:v>134532</c:v>
                </c:pt>
                <c:pt idx="66">
                  <c:v>157464</c:v>
                </c:pt>
                <c:pt idx="67">
                  <c:v>178134</c:v>
                </c:pt>
                <c:pt idx="68">
                  <c:v>183640</c:v>
                </c:pt>
                <c:pt idx="69">
                  <c:v>195649</c:v>
                </c:pt>
                <c:pt idx="70">
                  <c:v>210172</c:v>
                </c:pt>
                <c:pt idx="71">
                  <c:v>230681</c:v>
                </c:pt>
                <c:pt idx="72">
                  <c:v>245707</c:v>
                </c:pt>
                <c:pt idx="73">
                  <c:v>269359</c:v>
                </c:pt>
                <c:pt idx="74">
                  <c:v>332332</c:v>
                </c:pt>
                <c:pt idx="75">
                  <c:v>371792</c:v>
                </c:pt>
                <c:pt idx="76">
                  <c:v>95975</c:v>
                </c:pt>
                <c:pt idx="77">
                  <c:v>409218</c:v>
                </c:pt>
                <c:pt idx="78">
                  <c:v>458746</c:v>
                </c:pt>
                <c:pt idx="79">
                  <c:v>504028</c:v>
                </c:pt>
                <c:pt idx="80">
                  <c:v>590941</c:v>
                </c:pt>
                <c:pt idx="81">
                  <c:v>678241</c:v>
                </c:pt>
                <c:pt idx="82">
                  <c:v>745743</c:v>
                </c:pt>
                <c:pt idx="83">
                  <c:v>808364</c:v>
                </c:pt>
                <c:pt idx="84">
                  <c:v>851805</c:v>
                </c:pt>
                <c:pt idx="85">
                  <c:v>946344</c:v>
                </c:pt>
                <c:pt idx="86">
                  <c:v>990382</c:v>
                </c:pt>
                <c:pt idx="87">
                  <c:v>1004017</c:v>
                </c:pt>
                <c:pt idx="88">
                  <c:v>1064416</c:v>
                </c:pt>
                <c:pt idx="89">
                  <c:v>1143744</c:v>
                </c:pt>
                <c:pt idx="90">
                  <c:v>1252994</c:v>
                </c:pt>
                <c:pt idx="91">
                  <c:v>1324226</c:v>
                </c:pt>
                <c:pt idx="92">
                  <c:v>1381529</c:v>
                </c:pt>
                <c:pt idx="93">
                  <c:v>1409386</c:v>
                </c:pt>
                <c:pt idx="94">
                  <c:v>1461753</c:v>
                </c:pt>
                <c:pt idx="95">
                  <c:v>1515742</c:v>
                </c:pt>
                <c:pt idx="96">
                  <c:v>1560484</c:v>
                </c:pt>
                <c:pt idx="97">
                  <c:v>1601116</c:v>
                </c:pt>
                <c:pt idx="98">
                  <c:v>1652458</c:v>
                </c:pt>
                <c:pt idx="99">
                  <c:v>1701842</c:v>
                </c:pt>
                <c:pt idx="100">
                  <c:v>1788950</c:v>
                </c:pt>
                <c:pt idx="101">
                  <c:v>1862846</c:v>
                </c:pt>
                <c:pt idx="102">
                  <c:v>2010894</c:v>
                </c:pt>
                <c:pt idx="103">
                  <c:v>2159899</c:v>
                </c:pt>
                <c:pt idx="104">
                  <c:v>2292841</c:v>
                </c:pt>
                <c:pt idx="105">
                  <c:v>2471957</c:v>
                </c:pt>
                <c:pt idx="106">
                  <c:v>2655050</c:v>
                </c:pt>
                <c:pt idx="107">
                  <c:v>2728686</c:v>
                </c:pt>
                <c:pt idx="108">
                  <c:v>2982544</c:v>
                </c:pt>
                <c:pt idx="109">
                  <c:v>3517677</c:v>
                </c:pt>
                <c:pt idx="110">
                  <c:v>3457079</c:v>
                </c:pt>
                <c:pt idx="111">
                  <c:v>3603059</c:v>
                </c:pt>
                <c:pt idx="112">
                  <c:v>3537127</c:v>
                </c:pt>
                <c:pt idx="113">
                  <c:v>3454605</c:v>
                </c:pt>
              </c:numCache>
            </c:numRef>
          </c:val>
          <c:smooth val="0"/>
        </c:ser>
        <c:dLbls>
          <c:showLegendKey val="0"/>
          <c:showVal val="0"/>
          <c:showCatName val="0"/>
          <c:showSerName val="0"/>
          <c:showPercent val="0"/>
          <c:showBubbleSize val="0"/>
        </c:dLbls>
        <c:marker val="1"/>
        <c:smooth val="0"/>
        <c:axId val="155771264"/>
        <c:axId val="155773184"/>
      </c:lineChart>
      <c:catAx>
        <c:axId val="155771264"/>
        <c:scaling>
          <c:orientation val="minMax"/>
        </c:scaling>
        <c:delete val="0"/>
        <c:axPos val="b"/>
        <c:numFmt formatCode="General" sourceLinked="1"/>
        <c:majorTickMark val="out"/>
        <c:minorTickMark val="none"/>
        <c:tickLblPos val="nextTo"/>
        <c:crossAx val="155773184"/>
        <c:crosses val="autoZero"/>
        <c:auto val="1"/>
        <c:lblAlgn val="ctr"/>
        <c:lblOffset val="100"/>
        <c:noMultiLvlLbl val="0"/>
      </c:catAx>
      <c:valAx>
        <c:axId val="155773184"/>
        <c:scaling>
          <c:logBase val="10"/>
          <c:orientation val="minMax"/>
          <c:min val="100"/>
        </c:scaling>
        <c:delete val="0"/>
        <c:axPos val="l"/>
        <c:majorGridlines/>
        <c:title>
          <c:tx>
            <c:rich>
              <a:bodyPr rot="-5400000" vert="horz"/>
              <a:lstStyle/>
              <a:p>
                <a:pPr>
                  <a:defRPr/>
                </a:pPr>
                <a:r>
                  <a:rPr lang="en-US" altLang="ja-JP"/>
                  <a:t>Million of Dollars</a:t>
                </a:r>
                <a:endParaRPr lang="ja-JP" altLang="en-US"/>
              </a:p>
            </c:rich>
          </c:tx>
          <c:layout/>
          <c:overlay val="0"/>
        </c:title>
        <c:numFmt formatCode="#,##0" sourceLinked="1"/>
        <c:majorTickMark val="out"/>
        <c:minorTickMark val="none"/>
        <c:tickLblPos val="nextTo"/>
        <c:crossAx val="155771264"/>
        <c:crosses val="autoZero"/>
        <c:crossBetween val="between"/>
      </c:valAx>
    </c:plotArea>
    <c:legend>
      <c:legendPos val="r"/>
      <c:layout/>
      <c:overlay val="1"/>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smtClean="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defRPr>
            </a:lvl1pPr>
          </a:lstStyle>
          <a:p>
            <a:pPr>
              <a:defRPr/>
            </a:pPr>
            <a:fld id="{8678684E-6200-45BE-8315-2609924EE6D7}" type="datetimeFigureOut">
              <a:rPr lang="ja-JP" altLang="en-US"/>
              <a:pPr>
                <a:defRPr/>
              </a:pPr>
              <a:t>2014/7/29</a:t>
            </a:fld>
            <a:endParaRPr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ja-JP" altLang="en-US" noProof="0" smtClean="0"/>
          </a:p>
        </p:txBody>
      </p:sp>
      <p:sp>
        <p:nvSpPr>
          <p:cNvPr id="5" name="ノート プレースホルダー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smtClean="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smtClean="0">
                <a:latin typeface="+mn-lt"/>
                <a:ea typeface="+mn-ea"/>
              </a:defRPr>
            </a:lvl1pPr>
          </a:lstStyle>
          <a:p>
            <a:pPr>
              <a:defRPr/>
            </a:pPr>
            <a:fld id="{6569F5DD-0698-4B4C-9942-38D7197FCB09}" type="slidenum">
              <a:rPr lang="ja-JP" altLang="en-US"/>
              <a:pPr>
                <a:defRPr/>
              </a:pPr>
              <a:t>‹#›</a:t>
            </a:fld>
            <a:endParaRPr lang="ja-JP" altLang="en-US"/>
          </a:p>
        </p:txBody>
      </p:sp>
    </p:spTree>
    <p:extLst>
      <p:ext uri="{BB962C8B-B14F-4D97-AF65-F5344CB8AC3E}">
        <p14:creationId xmlns:p14="http://schemas.microsoft.com/office/powerpoint/2010/main" val="21991842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charset="-128"/>
              </a:defRPr>
            </a:lvl1pPr>
            <a:lvl2pPr marL="804763" indent="-309524" eaLnBrk="0" hangingPunct="0">
              <a:spcBef>
                <a:spcPct val="30000"/>
              </a:spcBef>
              <a:defRPr kumimoji="1" sz="1300">
                <a:solidFill>
                  <a:schemeClr val="tx1"/>
                </a:solidFill>
                <a:latin typeface="Calibri" pitchFamily="34" charset="0"/>
                <a:ea typeface="ＭＳ Ｐゴシック" charset="-128"/>
              </a:defRPr>
            </a:lvl2pPr>
            <a:lvl3pPr marL="1238098" indent="-247620" eaLnBrk="0" hangingPunct="0">
              <a:spcBef>
                <a:spcPct val="30000"/>
              </a:spcBef>
              <a:defRPr kumimoji="1" sz="1300">
                <a:solidFill>
                  <a:schemeClr val="tx1"/>
                </a:solidFill>
                <a:latin typeface="Calibri" pitchFamily="34" charset="0"/>
                <a:ea typeface="ＭＳ Ｐゴシック" charset="-128"/>
              </a:defRPr>
            </a:lvl3pPr>
            <a:lvl4pPr marL="1733337" indent="-247620" eaLnBrk="0" hangingPunct="0">
              <a:spcBef>
                <a:spcPct val="30000"/>
              </a:spcBef>
              <a:defRPr kumimoji="1" sz="1300">
                <a:solidFill>
                  <a:schemeClr val="tx1"/>
                </a:solidFill>
                <a:latin typeface="Calibri" pitchFamily="34" charset="0"/>
                <a:ea typeface="ＭＳ Ｐゴシック" charset="-128"/>
              </a:defRPr>
            </a:lvl4pPr>
            <a:lvl5pPr marL="2228576" indent="-247620" eaLnBrk="0" hangingPunct="0">
              <a:spcBef>
                <a:spcPct val="30000"/>
              </a:spcBef>
              <a:defRPr kumimoji="1" sz="1300">
                <a:solidFill>
                  <a:schemeClr val="tx1"/>
                </a:solidFill>
                <a:latin typeface="Calibri" pitchFamily="34" charset="0"/>
                <a:ea typeface="ＭＳ Ｐゴシック" charset="-128"/>
              </a:defRPr>
            </a:lvl5pPr>
            <a:lvl6pPr marL="2723815" indent="-247620" eaLnBrk="0" fontAlgn="base" hangingPunct="0">
              <a:spcBef>
                <a:spcPct val="30000"/>
              </a:spcBef>
              <a:spcAft>
                <a:spcPct val="0"/>
              </a:spcAft>
              <a:defRPr kumimoji="1" sz="1300">
                <a:solidFill>
                  <a:schemeClr val="tx1"/>
                </a:solidFill>
                <a:latin typeface="Calibri" pitchFamily="34" charset="0"/>
                <a:ea typeface="ＭＳ Ｐゴシック" charset="-128"/>
              </a:defRPr>
            </a:lvl6pPr>
            <a:lvl7pPr marL="3219054" indent="-247620" eaLnBrk="0" fontAlgn="base" hangingPunct="0">
              <a:spcBef>
                <a:spcPct val="30000"/>
              </a:spcBef>
              <a:spcAft>
                <a:spcPct val="0"/>
              </a:spcAft>
              <a:defRPr kumimoji="1" sz="1300">
                <a:solidFill>
                  <a:schemeClr val="tx1"/>
                </a:solidFill>
                <a:latin typeface="Calibri" pitchFamily="34" charset="0"/>
                <a:ea typeface="ＭＳ Ｐゴシック" charset="-128"/>
              </a:defRPr>
            </a:lvl7pPr>
            <a:lvl8pPr marL="3714293" indent="-247620" eaLnBrk="0" fontAlgn="base" hangingPunct="0">
              <a:spcBef>
                <a:spcPct val="30000"/>
              </a:spcBef>
              <a:spcAft>
                <a:spcPct val="0"/>
              </a:spcAft>
              <a:defRPr kumimoji="1" sz="1300">
                <a:solidFill>
                  <a:schemeClr val="tx1"/>
                </a:solidFill>
                <a:latin typeface="Calibri" pitchFamily="34" charset="0"/>
                <a:ea typeface="ＭＳ Ｐゴシック" charset="-128"/>
              </a:defRPr>
            </a:lvl8pPr>
            <a:lvl9pPr marL="4209532" indent="-247620" eaLnBrk="0" fontAlgn="base" hangingPunct="0">
              <a:spcBef>
                <a:spcPct val="30000"/>
              </a:spcBef>
              <a:spcAft>
                <a:spcPct val="0"/>
              </a:spcAft>
              <a:defRPr kumimoji="1" sz="1300">
                <a:solidFill>
                  <a:schemeClr val="tx1"/>
                </a:solidFill>
                <a:latin typeface="Calibri" pitchFamily="34" charset="0"/>
                <a:ea typeface="ＭＳ Ｐゴシック" charset="-128"/>
              </a:defRPr>
            </a:lvl9pPr>
          </a:lstStyle>
          <a:p>
            <a:pPr eaLnBrk="1" hangingPunct="1">
              <a:spcBef>
                <a:spcPct val="0"/>
              </a:spcBef>
            </a:pPr>
            <a:fld id="{C3B23C5D-A345-445D-A06F-5BB828FAD223}" type="slidenum">
              <a:rPr lang="ja-JP" altLang="en-US" smtClean="0"/>
              <a:pPr eaLnBrk="1" hangingPunct="1">
                <a:spcBef>
                  <a:spcPct val="0"/>
                </a:spcBef>
              </a:pPr>
              <a:t>4</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569F5DD-0698-4B4C-9942-38D7197FCB09}" type="slidenum">
              <a:rPr lang="ja-JP" altLang="en-US" smtClean="0"/>
              <a:pPr>
                <a:defRPr/>
              </a:pPr>
              <a:t>11</a:t>
            </a:fld>
            <a:endParaRPr lang="ja-JP" altLang="en-US"/>
          </a:p>
        </p:txBody>
      </p:sp>
    </p:spTree>
    <p:extLst>
      <p:ext uri="{BB962C8B-B14F-4D97-AF65-F5344CB8AC3E}">
        <p14:creationId xmlns:p14="http://schemas.microsoft.com/office/powerpoint/2010/main" val="41399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569F5DD-0698-4B4C-9942-38D7197FCB09}" type="slidenum">
              <a:rPr lang="ja-JP" altLang="en-US" smtClean="0"/>
              <a:pPr>
                <a:defRPr/>
              </a:pPr>
              <a:t>23</a:t>
            </a:fld>
            <a:endParaRPr lang="ja-JP" altLang="en-US"/>
          </a:p>
        </p:txBody>
      </p:sp>
    </p:spTree>
    <p:extLst>
      <p:ext uri="{BB962C8B-B14F-4D97-AF65-F5344CB8AC3E}">
        <p14:creationId xmlns:p14="http://schemas.microsoft.com/office/powerpoint/2010/main" val="176719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569F5DD-0698-4B4C-9942-38D7197FCB09}" type="slidenum">
              <a:rPr lang="ja-JP" altLang="en-US" smtClean="0"/>
              <a:pPr>
                <a:defRPr/>
              </a:pPr>
              <a:t>24</a:t>
            </a:fld>
            <a:endParaRPr lang="ja-JP" altLang="en-US"/>
          </a:p>
        </p:txBody>
      </p:sp>
    </p:spTree>
    <p:extLst>
      <p:ext uri="{BB962C8B-B14F-4D97-AF65-F5344CB8AC3E}">
        <p14:creationId xmlns:p14="http://schemas.microsoft.com/office/powerpoint/2010/main" val="407553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316EE5D-3939-421B-B3FB-5B9059FD8F84}" type="datetime1">
              <a:rPr lang="ja-JP" altLang="en-US"/>
              <a:pPr>
                <a:defRPr/>
              </a:pPr>
              <a:t>2014/7/29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E6B18ED-252C-410C-90B7-0E30F55F7CEC}" type="slidenum">
              <a:rPr lang="ja-JP" altLang="en-US"/>
              <a:pPr>
                <a:defRPr/>
              </a:pPr>
              <a:t>‹#›</a:t>
            </a:fld>
            <a:endParaRPr lang="ja-JP" altLang="en-US"/>
          </a:p>
        </p:txBody>
      </p:sp>
    </p:spTree>
    <p:extLst>
      <p:ext uri="{BB962C8B-B14F-4D97-AF65-F5344CB8AC3E}">
        <p14:creationId xmlns:p14="http://schemas.microsoft.com/office/powerpoint/2010/main" val="150427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81C1403-5876-469F-A4C1-572E5D52C1CF}" type="datetime1">
              <a:rPr lang="ja-JP" altLang="en-US"/>
              <a:pPr>
                <a:defRPr/>
              </a:pPr>
              <a:t>2014/7/29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1B48D8E-65DC-43B5-AD3C-D67CCE103D32}" type="slidenum">
              <a:rPr lang="ja-JP" altLang="en-US"/>
              <a:pPr>
                <a:defRPr/>
              </a:pPr>
              <a:t>‹#›</a:t>
            </a:fld>
            <a:endParaRPr lang="ja-JP" altLang="en-US"/>
          </a:p>
        </p:txBody>
      </p:sp>
    </p:spTree>
    <p:extLst>
      <p:ext uri="{BB962C8B-B14F-4D97-AF65-F5344CB8AC3E}">
        <p14:creationId xmlns:p14="http://schemas.microsoft.com/office/powerpoint/2010/main" val="77485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076947F-CD34-48FA-B593-D9A3CD0890CA}" type="datetime1">
              <a:rPr lang="ja-JP" altLang="en-US"/>
              <a:pPr>
                <a:defRPr/>
              </a:pPr>
              <a:t>2014/7/29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4FEAA3C-6533-468B-908A-B02F3B0B6FA6}" type="slidenum">
              <a:rPr lang="ja-JP" altLang="en-US"/>
              <a:pPr>
                <a:defRPr/>
              </a:pPr>
              <a:t>‹#›</a:t>
            </a:fld>
            <a:endParaRPr lang="ja-JP" altLang="en-US"/>
          </a:p>
        </p:txBody>
      </p:sp>
    </p:spTree>
    <p:extLst>
      <p:ext uri="{BB962C8B-B14F-4D97-AF65-F5344CB8AC3E}">
        <p14:creationId xmlns:p14="http://schemas.microsoft.com/office/powerpoint/2010/main" val="254824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CDDF1D2-5C5B-4AD6-8182-2E3DE07B02BE}" type="datetime1">
              <a:rPr lang="ja-JP" altLang="en-US"/>
              <a:pPr>
                <a:defRPr/>
              </a:pPr>
              <a:t>2014/7/29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8EF0550-9DE8-4981-A149-7DA1DD6B7959}" type="slidenum">
              <a:rPr lang="ja-JP" altLang="en-US"/>
              <a:pPr>
                <a:defRPr/>
              </a:pPr>
              <a:t>‹#›</a:t>
            </a:fld>
            <a:endParaRPr lang="ja-JP" altLang="en-US"/>
          </a:p>
        </p:txBody>
      </p:sp>
    </p:spTree>
    <p:extLst>
      <p:ext uri="{BB962C8B-B14F-4D97-AF65-F5344CB8AC3E}">
        <p14:creationId xmlns:p14="http://schemas.microsoft.com/office/powerpoint/2010/main" val="20420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09461716-C9EE-486F-A6C0-5D20105CACFF}" type="datetime1">
              <a:rPr lang="ja-JP" altLang="en-US"/>
              <a:pPr>
                <a:defRPr/>
              </a:pPr>
              <a:t>2014/7/29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E51DA1C-679C-4F2B-A7C9-24A41B0BE521}" type="slidenum">
              <a:rPr lang="ja-JP" altLang="en-US"/>
              <a:pPr>
                <a:defRPr/>
              </a:pPr>
              <a:t>‹#›</a:t>
            </a:fld>
            <a:endParaRPr lang="ja-JP" altLang="en-US"/>
          </a:p>
        </p:txBody>
      </p:sp>
    </p:spTree>
    <p:extLst>
      <p:ext uri="{BB962C8B-B14F-4D97-AF65-F5344CB8AC3E}">
        <p14:creationId xmlns:p14="http://schemas.microsoft.com/office/powerpoint/2010/main" val="295506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74614383-969A-4EBB-B067-CC123D9601A0}" type="datetime1">
              <a:rPr lang="ja-JP" altLang="en-US"/>
              <a:pPr>
                <a:defRPr/>
              </a:pPr>
              <a:t>2014/7/29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39B2257-BCCF-4067-829B-8EA35659F46F}" type="slidenum">
              <a:rPr lang="ja-JP" altLang="en-US"/>
              <a:pPr>
                <a:defRPr/>
              </a:pPr>
              <a:t>‹#›</a:t>
            </a:fld>
            <a:endParaRPr lang="ja-JP" altLang="en-US"/>
          </a:p>
        </p:txBody>
      </p:sp>
    </p:spTree>
    <p:extLst>
      <p:ext uri="{BB962C8B-B14F-4D97-AF65-F5344CB8AC3E}">
        <p14:creationId xmlns:p14="http://schemas.microsoft.com/office/powerpoint/2010/main" val="183340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DC009804-43BC-4B65-B788-84961C2A3551}" type="datetime1">
              <a:rPr lang="ja-JP" altLang="en-US"/>
              <a:pPr>
                <a:defRPr/>
              </a:pPr>
              <a:t>2014/7/29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59C9E6CC-7011-4D45-A60F-980D19EDAF69}" type="slidenum">
              <a:rPr lang="ja-JP" altLang="en-US"/>
              <a:pPr>
                <a:defRPr/>
              </a:pPr>
              <a:t>‹#›</a:t>
            </a:fld>
            <a:endParaRPr lang="ja-JP" altLang="en-US"/>
          </a:p>
        </p:txBody>
      </p:sp>
    </p:spTree>
    <p:extLst>
      <p:ext uri="{BB962C8B-B14F-4D97-AF65-F5344CB8AC3E}">
        <p14:creationId xmlns:p14="http://schemas.microsoft.com/office/powerpoint/2010/main" val="52481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A168E1CE-FC41-4BA0-B42F-58EAD9D8ACD9}" type="datetime1">
              <a:rPr lang="ja-JP" altLang="en-US"/>
              <a:pPr>
                <a:defRPr/>
              </a:pPr>
              <a:t>2014/7/29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D286FC6A-B848-4E10-A7D1-28691AF2E175}" type="slidenum">
              <a:rPr lang="ja-JP" altLang="en-US"/>
              <a:pPr>
                <a:defRPr/>
              </a:pPr>
              <a:t>‹#›</a:t>
            </a:fld>
            <a:endParaRPr lang="ja-JP" altLang="en-US"/>
          </a:p>
        </p:txBody>
      </p:sp>
    </p:spTree>
    <p:extLst>
      <p:ext uri="{BB962C8B-B14F-4D97-AF65-F5344CB8AC3E}">
        <p14:creationId xmlns:p14="http://schemas.microsoft.com/office/powerpoint/2010/main" val="237125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320608D-4FB5-4509-8258-F5062FED9AB8}" type="datetime1">
              <a:rPr lang="ja-JP" altLang="en-US"/>
              <a:pPr>
                <a:defRPr/>
              </a:pPr>
              <a:t>2014/7/29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9AC25A6-6BC3-46CD-B475-5A2806B95B58}" type="slidenum">
              <a:rPr lang="ja-JP" altLang="en-US"/>
              <a:pPr>
                <a:defRPr/>
              </a:pPr>
              <a:t>‹#›</a:t>
            </a:fld>
            <a:endParaRPr lang="ja-JP" altLang="en-US"/>
          </a:p>
        </p:txBody>
      </p:sp>
    </p:spTree>
    <p:extLst>
      <p:ext uri="{BB962C8B-B14F-4D97-AF65-F5344CB8AC3E}">
        <p14:creationId xmlns:p14="http://schemas.microsoft.com/office/powerpoint/2010/main" val="84421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151204A-6F87-44AB-A3FE-1D9F3E0893A5}" type="datetime1">
              <a:rPr lang="ja-JP" altLang="en-US"/>
              <a:pPr>
                <a:defRPr/>
              </a:pPr>
              <a:t>2014/7/29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9DB373A-6B3B-4293-8198-14BB994F753D}" type="slidenum">
              <a:rPr lang="ja-JP" altLang="en-US"/>
              <a:pPr>
                <a:defRPr/>
              </a:pPr>
              <a:t>‹#›</a:t>
            </a:fld>
            <a:endParaRPr lang="ja-JP" altLang="en-US"/>
          </a:p>
        </p:txBody>
      </p:sp>
    </p:spTree>
    <p:extLst>
      <p:ext uri="{BB962C8B-B14F-4D97-AF65-F5344CB8AC3E}">
        <p14:creationId xmlns:p14="http://schemas.microsoft.com/office/powerpoint/2010/main" val="72427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72F889C-985B-4598-97AE-3790C383809D}" type="datetime1">
              <a:rPr lang="ja-JP" altLang="en-US"/>
              <a:pPr>
                <a:defRPr/>
              </a:pPr>
              <a:t>2014/7/29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23B4C748-E497-45A6-B1A5-7AC83155C826}" type="slidenum">
              <a:rPr lang="ja-JP" altLang="en-US"/>
              <a:pPr>
                <a:defRPr/>
              </a:pPr>
              <a:t>‹#›</a:t>
            </a:fld>
            <a:endParaRPr lang="ja-JP" altLang="en-US"/>
          </a:p>
        </p:txBody>
      </p:sp>
    </p:spTree>
    <p:extLst>
      <p:ext uri="{BB962C8B-B14F-4D97-AF65-F5344CB8AC3E}">
        <p14:creationId xmlns:p14="http://schemas.microsoft.com/office/powerpoint/2010/main" val="315676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9F88541E-D6B1-4E27-B8F5-A51229C9AF86}" type="datetime1">
              <a:rPr lang="ja-JP" altLang="en-US"/>
              <a:pPr>
                <a:defRPr/>
              </a:pPr>
              <a:t>2014/7/29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81D258F6-3F03-4864-BC27-EA014CD10AC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Paul_Begal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20131011%20W41%20A%20postsecular%20world%20society%20WAYAKU%20rev1.docx" TargetMode="External"/><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ja.wikipedia.org/wiki/%E3%83%95%E3%82%A1%E3%82%A4%E3%83%AB:Charles_Taylor_(philosopher).jpg" TargetMode="External"/><Relationship Id="rId5" Type="http://schemas.openxmlformats.org/officeDocument/2006/relationships/image" Target="../media/image6.jpeg"/><Relationship Id="rId4" Type="http://schemas.openxmlformats.org/officeDocument/2006/relationships/hyperlink" Target="http://ja.wikipedia.org/wiki/%E3%83%95%E3%82%A1%E3%82%A4%E3%83%AB:JuergenHabermas.jp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What%20is%20a%20corporation%20WAYAKU%20rev1.doc"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home.uchicago.edu/~cbm4/account.pdf&#12288;21" TargetMode="External"/><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rs.gov/file_source/pub/irs-utl/1913.pdf" TargetMode="External"/><Relationship Id="rId2" Type="http://schemas.openxmlformats.org/officeDocument/2006/relationships/hyperlink" Target="http://www.irs.gov/uac/Brief-History-of-IR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9.png"/><Relationship Id="rId4" Type="http://schemas.openxmlformats.org/officeDocument/2006/relationships/oleObject" Target="../embeddings/Microsoft_Excel_97-2003_Worksheet4.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Microsoft_Excel_97-2003_Worksheet5.xls"/></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oleObject" Target="../embeddings/Microsoft_Excel_97-2003_Worksheet6.xls"/></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What%20is%20a%20corporation%20WAYAKU%20rev1.doc"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usccb.org/upload/economic_justice_for_all.pdf" TargetMode="External"/><Relationship Id="rId7" Type="http://schemas.openxmlformats.org/officeDocument/2006/relationships/hyperlink" Target="http://www.vatican.va/holy_father/francesco/apost_exhortations/documents/papa-francesco_esortazione-ap_20131124_evangelii-gaudium_en.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irs.gov/uac/Tax-Stats-2" TargetMode="External"/><Relationship Id="rId5" Type="http://schemas.openxmlformats.org/officeDocument/2006/relationships/hyperlink" Target="http://www.vatican.va/holy_father/john_paul_ii/encyclicals/documents/hf_jp-ii_enc_01051991_centesimus-annus_en.html" TargetMode="External"/><Relationship Id="rId4" Type="http://schemas.openxmlformats.org/officeDocument/2006/relationships/hyperlink" Target="http://www.usccb.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percapita.org.a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treasury.gov/press-center/press-releases/Documents/07230%20r.pdf" TargetMode="External"/><Relationship Id="rId2" Type="http://schemas.openxmlformats.org/officeDocument/2006/relationships/image" Target="../media/image3.emf"/><Relationship Id="rId1" Type="http://schemas.openxmlformats.org/officeDocument/2006/relationships/slideLayout" Target="../slideLayouts/slideLayout6.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COCN</a:t>
            </a:r>
            <a:r>
              <a:rPr kumimoji="1" lang="ja-JP" altLang="en-US" dirty="0" smtClean="0"/>
              <a:t>サロン</a:t>
            </a:r>
            <a:r>
              <a:rPr kumimoji="1" lang="en-US" altLang="ja-JP" dirty="0" smtClean="0"/>
              <a:t/>
            </a:r>
            <a:br>
              <a:rPr kumimoji="1" lang="en-US" altLang="ja-JP" dirty="0" smtClean="0"/>
            </a:br>
            <a:r>
              <a:rPr kumimoji="1" lang="ja-JP" altLang="en-US" dirty="0" smtClean="0"/>
              <a:t>米国</a:t>
            </a:r>
            <a:r>
              <a:rPr kumimoji="1" lang="en-US" altLang="ja-JP" dirty="0" smtClean="0"/>
              <a:t>Partnership</a:t>
            </a:r>
            <a:r>
              <a:rPr kumimoji="1" lang="ja-JP" altLang="en-US" dirty="0" smtClean="0"/>
              <a:t>税制勉強会</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2014.07.29</a:t>
            </a:r>
            <a:r>
              <a:rPr lang="ja-JP" altLang="en-US" dirty="0"/>
              <a:t>　第一回</a:t>
            </a:r>
            <a:endParaRPr kumimoji="1" lang="en-US" altLang="ja-JP" dirty="0" smtClean="0"/>
          </a:p>
          <a:p>
            <a:endParaRPr lang="en-US" altLang="ja-JP" dirty="0"/>
          </a:p>
          <a:p>
            <a:r>
              <a:rPr kumimoji="1" lang="ja-JP" altLang="en-US" dirty="0" smtClean="0"/>
              <a:t>齋藤旬</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E6B18ED-252C-410C-90B7-0E30F55F7CEC}" type="slidenum">
              <a:rPr lang="ja-JP" altLang="en-US" smtClean="0"/>
              <a:pPr>
                <a:defRPr/>
              </a:pPr>
              <a:t>1</a:t>
            </a:fld>
            <a:endParaRPr lang="ja-JP" altLang="en-US"/>
          </a:p>
        </p:txBody>
      </p:sp>
      <p:sp>
        <p:nvSpPr>
          <p:cNvPr id="5" name="フッター プレースホルダー 4"/>
          <p:cNvSpPr>
            <a:spLocks noGrp="1"/>
          </p:cNvSpPr>
          <p:nvPr>
            <p:ph type="ftr" sz="quarter" idx="11"/>
          </p:nvPr>
        </p:nvSpPr>
        <p:spPr/>
        <p:txBody>
          <a:bodyPr/>
          <a:lstStyle/>
          <a:p>
            <a:pPr>
              <a:defRPr/>
            </a:pPr>
            <a:r>
              <a:rPr lang="ja-JP" altLang="it-IT" smtClean="0"/>
              <a:t>草稿　</a:t>
            </a:r>
            <a:r>
              <a:rPr lang="it-IT" altLang="ja-JP" smtClean="0"/>
              <a:t>dai ichi kai rev.1</a:t>
            </a:r>
            <a:endParaRPr lang="ja-JP" altLang="en-US"/>
          </a:p>
        </p:txBody>
      </p:sp>
    </p:spTree>
    <p:extLst>
      <p:ext uri="{BB962C8B-B14F-4D97-AF65-F5344CB8AC3E}">
        <p14:creationId xmlns:p14="http://schemas.microsoft.com/office/powerpoint/2010/main" val="2278415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323850" y="260350"/>
            <a:ext cx="4319588" cy="1152525"/>
          </a:xfrm>
          <a:ln w="25400">
            <a:solidFill>
              <a:schemeClr val="tx1"/>
            </a:solidFill>
            <a:miter lim="800000"/>
            <a:headEnd/>
            <a:tailEnd/>
          </a:ln>
        </p:spPr>
        <p:txBody>
          <a:bodyPr/>
          <a:lstStyle/>
          <a:p>
            <a:pPr eaLnBrk="1" hangingPunct="1"/>
            <a:r>
              <a:rPr lang="ja-JP" altLang="en-US" sz="4000" dirty="0" smtClean="0"/>
              <a:t>必備知識：</a:t>
            </a:r>
            <a:r>
              <a:rPr lang="en-US" altLang="ja-JP" sz="4000" dirty="0" smtClean="0"/>
              <a:t>ALI, ABA</a:t>
            </a:r>
            <a:endParaRPr lang="ja-JP" altLang="en-US" sz="4000" dirty="0" smtClean="0"/>
          </a:p>
        </p:txBody>
      </p:sp>
      <p:sp>
        <p:nvSpPr>
          <p:cNvPr id="5123" name="コンテンツ プレースホルダー 2"/>
          <p:cNvSpPr>
            <a:spLocks noGrp="1"/>
          </p:cNvSpPr>
          <p:nvPr>
            <p:ph idx="1"/>
          </p:nvPr>
        </p:nvSpPr>
        <p:spPr>
          <a:xfrm>
            <a:off x="179512" y="1484784"/>
            <a:ext cx="4475270" cy="5068888"/>
          </a:xfrm>
        </p:spPr>
        <p:txBody>
          <a:bodyPr/>
          <a:lstStyle/>
          <a:p>
            <a:pPr eaLnBrk="1" hangingPunct="1">
              <a:defRPr/>
            </a:pPr>
            <a:r>
              <a:rPr lang="ja-JP" altLang="en-US" sz="2000" dirty="0" smtClean="0"/>
              <a:t>二つの全米法曹協会。</a:t>
            </a:r>
            <a:endParaRPr lang="en-US" altLang="ja-JP" sz="2000" dirty="0" smtClean="0"/>
          </a:p>
          <a:p>
            <a:pPr eaLnBrk="1" hangingPunct="1">
              <a:defRPr/>
            </a:pPr>
            <a:r>
              <a:rPr lang="en-US" altLang="ja-JP" sz="2000" dirty="0" smtClean="0"/>
              <a:t>1980</a:t>
            </a:r>
            <a:r>
              <a:rPr lang="ja-JP" altLang="en-US" sz="2000" dirty="0" smtClean="0"/>
              <a:t>年代以降、共和党・民主党間のイデオロギー的懸隔化の拡大とそれに伴う政党間の対立の激化が生じた。</a:t>
            </a:r>
            <a:r>
              <a:rPr lang="ja-JP" altLang="en-US" sz="1050" dirty="0" smtClean="0"/>
              <a:t>（五十嵐武士・久保文明編</a:t>
            </a:r>
            <a:r>
              <a:rPr lang="en-US" altLang="ja-JP" sz="1050" dirty="0" smtClean="0"/>
              <a:t>『</a:t>
            </a:r>
            <a:r>
              <a:rPr lang="ja-JP" altLang="en-US" sz="1050" dirty="0" smtClean="0"/>
              <a:t>アメリカ現代政治の構図</a:t>
            </a:r>
            <a:r>
              <a:rPr lang="en-US" altLang="ja-JP" sz="1050" dirty="0" smtClean="0"/>
              <a:t>』159</a:t>
            </a:r>
            <a:r>
              <a:rPr lang="ja-JP" altLang="en-US" sz="1050" dirty="0" smtClean="0"/>
              <a:t>頁　東京大学出版会、</a:t>
            </a:r>
            <a:r>
              <a:rPr lang="en-US" altLang="ja-JP" sz="1050" dirty="0" smtClean="0"/>
              <a:t>2009</a:t>
            </a:r>
            <a:r>
              <a:rPr lang="ja-JP" altLang="en-US" sz="1050" dirty="0" smtClean="0"/>
              <a:t>）</a:t>
            </a:r>
            <a:endParaRPr lang="en-US" altLang="ja-JP" sz="1050" dirty="0" smtClean="0"/>
          </a:p>
          <a:p>
            <a:pPr eaLnBrk="1" hangingPunct="1">
              <a:defRPr/>
            </a:pPr>
            <a:r>
              <a:rPr lang="ja-JP" altLang="en-US" sz="2000" dirty="0"/>
              <a:t>そうした</a:t>
            </a:r>
            <a:r>
              <a:rPr lang="ja-JP" altLang="en-US" sz="2000" dirty="0" smtClean="0"/>
              <a:t>中、</a:t>
            </a:r>
            <a:r>
              <a:rPr lang="en-US" altLang="ja-JP" sz="2000" dirty="0" smtClean="0"/>
              <a:t>ALI</a:t>
            </a:r>
            <a:r>
              <a:rPr lang="ja-JP" altLang="en-US" sz="2000" dirty="0" smtClean="0"/>
              <a:t>は民主党、</a:t>
            </a:r>
            <a:r>
              <a:rPr lang="en-US" altLang="ja-JP" sz="2000" dirty="0" smtClean="0"/>
              <a:t>ABA</a:t>
            </a:r>
            <a:r>
              <a:rPr lang="ja-JP" altLang="en-US" sz="2000" dirty="0" err="1" smtClean="0"/>
              <a:t>は共</a:t>
            </a:r>
            <a:r>
              <a:rPr lang="ja-JP" altLang="en-US" sz="2000" dirty="0" smtClean="0"/>
              <a:t>和党と歩調を合わせるようになった。</a:t>
            </a:r>
            <a:r>
              <a:rPr lang="en-US" altLang="ja-JP" sz="2000" dirty="0" smtClean="0"/>
              <a:t/>
            </a:r>
            <a:br>
              <a:rPr lang="en-US" altLang="ja-JP" sz="2000" dirty="0" smtClean="0"/>
            </a:br>
            <a:r>
              <a:rPr lang="en-US" altLang="ja-JP" sz="2000" dirty="0" smtClean="0"/>
              <a:t/>
            </a:r>
            <a:br>
              <a:rPr lang="en-US" altLang="ja-JP" sz="2000" dirty="0" smtClean="0"/>
            </a:br>
            <a:r>
              <a:rPr lang="en-US" altLang="ja-JP" sz="2000" dirty="0" smtClean="0"/>
              <a:t>GOP: Grand Old Party </a:t>
            </a:r>
            <a:r>
              <a:rPr lang="ja-JP" altLang="en-US" sz="2000" dirty="0" smtClean="0"/>
              <a:t>共和党の別名</a:t>
            </a:r>
            <a:endParaRPr lang="en-US" altLang="ja-JP" sz="2000" dirty="0" smtClean="0"/>
          </a:p>
          <a:p>
            <a:pPr eaLnBrk="1" hangingPunct="1">
              <a:defRPr/>
            </a:pPr>
            <a:r>
              <a:rPr lang="ja-JP" altLang="en-US" sz="2000" dirty="0" smtClean="0"/>
              <a:t>得意分野：</a:t>
            </a:r>
            <a:r>
              <a:rPr lang="en-US" altLang="ja-JP" sz="2000" dirty="0" smtClean="0"/>
              <a:t/>
            </a:r>
            <a:br>
              <a:rPr lang="en-US" altLang="ja-JP" sz="2000" dirty="0" smtClean="0"/>
            </a:br>
            <a:r>
              <a:rPr lang="en-US" altLang="ja-JP" sz="2000" dirty="0" smtClean="0"/>
              <a:t>ALI</a:t>
            </a:r>
            <a:r>
              <a:rPr lang="ja-JP" altLang="en-US" sz="2000" dirty="0" smtClean="0"/>
              <a:t>：</a:t>
            </a:r>
            <a:r>
              <a:rPr lang="en-US" altLang="ja-JP" sz="2000" dirty="0" smtClean="0">
                <a:solidFill>
                  <a:srgbClr val="FF0000"/>
                </a:solidFill>
              </a:rPr>
              <a:t>partnership</a:t>
            </a:r>
            <a:r>
              <a:rPr lang="en-US" altLang="ja-JP" sz="2000" dirty="0" smtClean="0"/>
              <a:t>, common law making</a:t>
            </a:r>
            <a:br>
              <a:rPr lang="en-US" altLang="ja-JP" sz="2000" dirty="0" smtClean="0"/>
            </a:br>
            <a:r>
              <a:rPr lang="en-US" altLang="ja-JP" sz="2000" dirty="0" smtClean="0"/>
              <a:t>ABA: </a:t>
            </a:r>
            <a:r>
              <a:rPr lang="en-US" altLang="ja-JP" sz="2000" dirty="0" smtClean="0">
                <a:solidFill>
                  <a:srgbClr val="FF0000"/>
                </a:solidFill>
              </a:rPr>
              <a:t>corporate</a:t>
            </a:r>
            <a:r>
              <a:rPr lang="en-US" altLang="ja-JP" sz="2000" dirty="0" smtClean="0"/>
              <a:t>, legislation</a:t>
            </a:r>
            <a:endParaRPr lang="ja-JP" altLang="en-US" sz="2000" dirty="0" smtClean="0"/>
          </a:p>
        </p:txBody>
      </p:sp>
      <p:sp>
        <p:nvSpPr>
          <p:cNvPr id="4" name="スライド番号プレースホルダー 3"/>
          <p:cNvSpPr>
            <a:spLocks noGrp="1"/>
          </p:cNvSpPr>
          <p:nvPr>
            <p:ph type="sldNum" sz="quarter" idx="12"/>
          </p:nvPr>
        </p:nvSpPr>
        <p:spPr/>
        <p:txBody>
          <a:bodyPr/>
          <a:lstStyle/>
          <a:p>
            <a:pPr>
              <a:defRPr/>
            </a:pPr>
            <a:fld id="{9E4E983A-C114-4D5D-812E-94623823B5ED}" type="slidenum">
              <a:rPr lang="ja-JP" altLang="en-US"/>
              <a:pPr>
                <a:defRPr/>
              </a:pPr>
              <a:t>10</a:t>
            </a:fld>
            <a:endParaRPr lang="ja-JP" altLang="en-US"/>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13" y="-23813"/>
            <a:ext cx="4395787" cy="690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0" y="5793715"/>
            <a:ext cx="4720888" cy="923330"/>
          </a:xfrm>
          <a:prstGeom prst="rect">
            <a:avLst/>
          </a:prstGeom>
          <a:noFill/>
          <a:ln w="25400">
            <a:solidFill>
              <a:schemeClr val="tx1"/>
            </a:solidFill>
          </a:ln>
        </p:spPr>
        <p:txBody>
          <a:bodyPr wrap="square" rtlCol="0">
            <a:spAutoFit/>
          </a:bodyPr>
          <a:lstStyle/>
          <a:p>
            <a:r>
              <a:rPr kumimoji="1" lang="ja-JP" altLang="en-US" dirty="0" smtClean="0"/>
              <a:t>著者</a:t>
            </a:r>
            <a:r>
              <a:rPr kumimoji="1" lang="en-US" altLang="ja-JP" dirty="0" smtClean="0">
                <a:hlinkClick r:id="rId3"/>
              </a:rPr>
              <a:t>Paul </a:t>
            </a:r>
            <a:r>
              <a:rPr kumimoji="1" lang="en-US" altLang="ja-JP" dirty="0" err="1" smtClean="0">
                <a:hlinkClick r:id="rId3"/>
              </a:rPr>
              <a:t>Begala</a:t>
            </a:r>
            <a:r>
              <a:rPr kumimoji="1" lang="ja-JP" altLang="en-US" dirty="0" smtClean="0"/>
              <a:t>は、</a:t>
            </a:r>
            <a:r>
              <a:rPr lang="en-US" altLang="ja-JP" dirty="0" smtClean="0"/>
              <a:t>a </a:t>
            </a:r>
            <a:r>
              <a:rPr lang="en-US" altLang="ja-JP" dirty="0"/>
              <a:t>chief strategist for the 1992 Clinton–Gore </a:t>
            </a:r>
            <a:r>
              <a:rPr lang="en-US" altLang="ja-JP" dirty="0" smtClean="0"/>
              <a:t>campaign</a:t>
            </a:r>
            <a:r>
              <a:rPr lang="ja-JP" altLang="en-US" dirty="0" err="1" smtClean="0"/>
              <a:t>。</a:t>
            </a:r>
            <a:r>
              <a:rPr lang="ja-JP" altLang="en-US" dirty="0" smtClean="0"/>
              <a:t>現、</a:t>
            </a:r>
            <a:r>
              <a:rPr lang="en-US" altLang="ja-JP" dirty="0" smtClean="0"/>
              <a:t>Georgetown university</a:t>
            </a:r>
            <a:r>
              <a:rPr lang="ja-JP" altLang="en-US" dirty="0" smtClean="0"/>
              <a:t>の公共政策教授。</a:t>
            </a:r>
            <a:r>
              <a:rPr lang="en-US" altLang="ja-JP" dirty="0" smtClean="0"/>
              <a:t>JD,ALI, Catholic.</a:t>
            </a:r>
            <a:endParaRPr kumimoji="1" lang="ja-JP" altLang="en-US" dirty="0"/>
          </a:p>
        </p:txBody>
      </p:sp>
      <p:cxnSp>
        <p:nvCxnSpPr>
          <p:cNvPr id="5" name="直線矢印コネクタ 4"/>
          <p:cNvCxnSpPr/>
          <p:nvPr/>
        </p:nvCxnSpPr>
        <p:spPr>
          <a:xfrm>
            <a:off x="4644008" y="6165304"/>
            <a:ext cx="1584176"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629740" y="354753"/>
            <a:ext cx="2025042" cy="338554"/>
          </a:xfrm>
          <a:prstGeom prst="rect">
            <a:avLst/>
          </a:prstGeom>
          <a:noFill/>
        </p:spPr>
        <p:txBody>
          <a:bodyPr wrap="none" rtlCol="0">
            <a:spAutoFit/>
          </a:bodyPr>
          <a:lstStyle/>
          <a:p>
            <a:r>
              <a:rPr lang="en-US" altLang="ja-JP" sz="1600" dirty="0" err="1"/>
              <a:t>i</a:t>
            </a:r>
            <a:r>
              <a:rPr kumimoji="1" lang="en-US" altLang="ja-JP" sz="1600" dirty="0" err="1" smtClean="0"/>
              <a:t>us</a:t>
            </a:r>
            <a:r>
              <a:rPr kumimoji="1" lang="ja-JP" altLang="en-US" sz="1600" dirty="0" smtClean="0"/>
              <a:t>が得意、</a:t>
            </a:r>
            <a:r>
              <a:rPr kumimoji="1" lang="en-US" altLang="ja-JP" sz="1600" dirty="0" smtClean="0"/>
              <a:t>lex</a:t>
            </a:r>
            <a:r>
              <a:rPr kumimoji="1" lang="ja-JP" altLang="en-US" sz="1600" dirty="0" smtClean="0"/>
              <a:t>が得意</a:t>
            </a:r>
            <a:endParaRPr kumimoji="1" lang="ja-JP" altLang="en-US" sz="1600" dirty="0"/>
          </a:p>
        </p:txBody>
      </p:sp>
      <p:sp>
        <p:nvSpPr>
          <p:cNvPr id="10" name="テキスト ボックス 9"/>
          <p:cNvSpPr txBox="1"/>
          <p:nvPr/>
        </p:nvSpPr>
        <p:spPr>
          <a:xfrm>
            <a:off x="2449466" y="970216"/>
            <a:ext cx="2385589" cy="338554"/>
          </a:xfrm>
          <a:prstGeom prst="rect">
            <a:avLst/>
          </a:prstGeom>
          <a:noFill/>
        </p:spPr>
        <p:txBody>
          <a:bodyPr wrap="none" rtlCol="0">
            <a:spAutoFit/>
          </a:bodyPr>
          <a:lstStyle/>
          <a:p>
            <a:r>
              <a:rPr kumimoji="1" lang="en-US" altLang="ja-JP" sz="1600" dirty="0" smtClean="0"/>
              <a:t>1923</a:t>
            </a:r>
            <a:r>
              <a:rPr kumimoji="1" lang="ja-JP" altLang="en-US" sz="1600" dirty="0" smtClean="0"/>
              <a:t>年設立、</a:t>
            </a:r>
            <a:r>
              <a:rPr kumimoji="1" lang="en-US" altLang="ja-JP" sz="1600" dirty="0" smtClean="0"/>
              <a:t>1878</a:t>
            </a:r>
            <a:r>
              <a:rPr kumimoji="1" lang="ja-JP" altLang="en-US" sz="1600" dirty="0" smtClean="0"/>
              <a:t>年設立</a:t>
            </a:r>
            <a:endParaRPr kumimoji="1" lang="ja-JP" altLang="en-US" sz="1600" dirty="0"/>
          </a:p>
        </p:txBody>
      </p:sp>
    </p:spTree>
    <p:extLst>
      <p:ext uri="{BB962C8B-B14F-4D97-AF65-F5344CB8AC3E}">
        <p14:creationId xmlns:p14="http://schemas.microsoft.com/office/powerpoint/2010/main" val="2121681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必備知識：ポスト世俗主義</a:t>
            </a:r>
            <a:endParaRPr kumimoji="1" lang="ja-JP" altLang="en-US" dirty="0"/>
          </a:p>
        </p:txBody>
      </p:sp>
      <p:sp>
        <p:nvSpPr>
          <p:cNvPr id="3" name="コンテンツ プレースホルダー 2"/>
          <p:cNvSpPr>
            <a:spLocks noGrp="1"/>
          </p:cNvSpPr>
          <p:nvPr>
            <p:ph idx="1"/>
          </p:nvPr>
        </p:nvSpPr>
        <p:spPr>
          <a:xfrm>
            <a:off x="457200" y="1600201"/>
            <a:ext cx="8229600" cy="1756792"/>
          </a:xfrm>
        </p:spPr>
        <p:txBody>
          <a:bodyPr/>
          <a:lstStyle/>
          <a:p>
            <a:r>
              <a:rPr lang="en-US" altLang="ja-JP" sz="2000" dirty="0" smtClean="0"/>
              <a:t>Post-secularism </a:t>
            </a:r>
            <a:r>
              <a:rPr lang="en-US" altLang="ja-JP" sz="2000" dirty="0"/>
              <a:t>is a theoretical concept whose central idea is that Western Secularism may have come to an end</a:t>
            </a:r>
            <a:r>
              <a:rPr lang="en-US" altLang="ja-JP" sz="2000" dirty="0" smtClean="0"/>
              <a:t>.  (Wikipedia)</a:t>
            </a:r>
          </a:p>
          <a:p>
            <a:r>
              <a:rPr lang="ja-JP" altLang="en-US" sz="2000" dirty="0"/>
              <a:t>もっとも顕著な形の世俗</a:t>
            </a:r>
            <a:r>
              <a:rPr lang="ja-JP" altLang="en-US" sz="2000" dirty="0" smtClean="0"/>
              <a:t>主義</a:t>
            </a:r>
            <a:r>
              <a:rPr lang="en-US" altLang="ja-JP" sz="2000" dirty="0" smtClean="0"/>
              <a:t>(secularism)</a:t>
            </a:r>
            <a:r>
              <a:rPr lang="ja-JP" altLang="en-US" sz="2000" dirty="0" smtClean="0"/>
              <a:t>は</a:t>
            </a:r>
            <a:r>
              <a:rPr lang="ja-JP" altLang="en-US" sz="2000" dirty="0"/>
              <a:t>、宗教が迷信とドグマを強調し理性や科学的探求を軽視するために人類の進歩を阻害すると批判する</a:t>
            </a:r>
            <a:r>
              <a:rPr lang="ja-JP" altLang="en-US" sz="2000" dirty="0" smtClean="0"/>
              <a:t>。</a:t>
            </a:r>
            <a:r>
              <a:rPr lang="en-US" altLang="ja-JP" sz="2000" dirty="0" smtClean="0"/>
              <a:t>(Wikipedia</a:t>
            </a:r>
            <a:r>
              <a:rPr lang="ja-JP" altLang="en-US" sz="2000" dirty="0" smtClean="0"/>
              <a:t>日本語版）　</a:t>
            </a:r>
            <a:r>
              <a:rPr lang="en-US" altLang="ja-JP" sz="2000" dirty="0" smtClean="0"/>
              <a:t/>
            </a:r>
            <a:br>
              <a:rPr lang="en-US" altLang="ja-JP" sz="2000" dirty="0" smtClean="0"/>
            </a:br>
            <a:r>
              <a:rPr lang="ja-JP" altLang="en-US" sz="2000" dirty="0" smtClean="0"/>
              <a:t>この考え方が終わりつつある、とポスト世俗主義では考える。</a:t>
            </a:r>
            <a:endParaRPr lang="en-US" altLang="ja-JP" sz="2000" dirty="0" smtClean="0"/>
          </a:p>
          <a:p>
            <a:r>
              <a:rPr kumimoji="1" lang="ja-JP" altLang="en-US" sz="2000" dirty="0"/>
              <a:t>参考文献と</a:t>
            </a:r>
            <a:r>
              <a:rPr kumimoji="1" lang="ja-JP" altLang="en-US" sz="2000" dirty="0" smtClean="0"/>
              <a:t>して、</a:t>
            </a:r>
            <a:r>
              <a:rPr kumimoji="1" lang="en-US" altLang="ja-JP" sz="2000" dirty="0" smtClean="0"/>
              <a:t>SSRC</a:t>
            </a:r>
            <a:r>
              <a:rPr kumimoji="1" lang="ja-JP" altLang="en-US" sz="2000" dirty="0" smtClean="0"/>
              <a:t>の</a:t>
            </a:r>
            <a:r>
              <a:rPr kumimoji="1" lang="en-US" altLang="ja-JP" sz="2000" dirty="0" smtClean="0"/>
              <a:t>The Immanent Frame</a:t>
            </a:r>
            <a:r>
              <a:rPr kumimoji="1" lang="ja-JP" altLang="en-US" sz="2000" dirty="0" smtClean="0"/>
              <a:t>に掲載された、</a:t>
            </a:r>
            <a:r>
              <a:rPr kumimoji="1" lang="en-US" altLang="ja-JP" sz="2000" dirty="0" smtClean="0">
                <a:hlinkClick r:id="rId3" action="ppaction://hlinkfile"/>
              </a:rPr>
              <a:t>『</a:t>
            </a:r>
            <a:r>
              <a:rPr lang="ja-JP" altLang="en-US" sz="2000" dirty="0" smtClean="0">
                <a:hlinkClick r:id="rId3" action="ppaction://hlinkfile"/>
              </a:rPr>
              <a:t>ユルゲン</a:t>
            </a:r>
            <a:r>
              <a:rPr lang="ja-JP" altLang="en-US" sz="2000" dirty="0">
                <a:hlinkClick r:id="rId3" action="ppaction://hlinkfile"/>
              </a:rPr>
              <a:t>・ハーバーマスへ質問</a:t>
            </a:r>
            <a:r>
              <a:rPr lang="en-US" altLang="ja-JP" sz="2000" dirty="0">
                <a:hlinkClick r:id="rId3" action="ppaction://hlinkfile"/>
              </a:rPr>
              <a:t>Interview</a:t>
            </a:r>
            <a:r>
              <a:rPr lang="ja-JP" altLang="en-US" sz="2000" dirty="0">
                <a:hlinkClick r:id="rId3" action="ppaction://hlinkfile"/>
              </a:rPr>
              <a:t>：「ポスト世俗の世界社会とは？」 </a:t>
            </a:r>
            <a:r>
              <a:rPr kumimoji="1" lang="en-US" altLang="ja-JP" sz="2000" dirty="0" smtClean="0">
                <a:hlinkClick r:id="rId3" action="ppaction://hlinkfile"/>
              </a:rPr>
              <a:t>』</a:t>
            </a:r>
            <a:r>
              <a:rPr kumimoji="1" lang="ja-JP" altLang="en-US" sz="2000" dirty="0" err="1" smtClean="0"/>
              <a:t>を紹</a:t>
            </a:r>
            <a:r>
              <a:rPr kumimoji="1" lang="ja-JP" altLang="en-US" sz="2000" dirty="0" smtClean="0"/>
              <a:t>介します。</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11</a:t>
            </a:fld>
            <a:endParaRPr lang="ja-JP" altLang="en-US"/>
          </a:p>
        </p:txBody>
      </p:sp>
      <p:sp>
        <p:nvSpPr>
          <p:cNvPr id="5" name="テキスト ボックス 4"/>
          <p:cNvSpPr txBox="1"/>
          <p:nvPr/>
        </p:nvSpPr>
        <p:spPr>
          <a:xfrm>
            <a:off x="4937142" y="188640"/>
            <a:ext cx="1650645" cy="369332"/>
          </a:xfrm>
          <a:prstGeom prst="rect">
            <a:avLst/>
          </a:prstGeom>
          <a:noFill/>
        </p:spPr>
        <p:txBody>
          <a:bodyPr wrap="none" rtlCol="0">
            <a:spAutoFit/>
          </a:bodyPr>
          <a:lstStyle/>
          <a:p>
            <a:r>
              <a:rPr kumimoji="1" lang="en-US" altLang="ja-JP" dirty="0" smtClean="0"/>
              <a:t>Post-secularism</a:t>
            </a:r>
            <a:endParaRPr kumimoji="1" lang="ja-JP" altLang="en-US" dirty="0"/>
          </a:p>
        </p:txBody>
      </p:sp>
      <p:pic>
        <p:nvPicPr>
          <p:cNvPr id="16386" name="Picture 2" descr="http://upload.wikimedia.org/wikipedia/commons/thumb/4/4d/JuergenHabermas.jpg/250px-JuergenHaberma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653136"/>
            <a:ext cx="2381250" cy="159067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827584" y="6309320"/>
            <a:ext cx="1505540" cy="369332"/>
          </a:xfrm>
          <a:prstGeom prst="rect">
            <a:avLst/>
          </a:prstGeom>
        </p:spPr>
        <p:txBody>
          <a:bodyPr wrap="none">
            <a:spAutoFit/>
          </a:bodyPr>
          <a:lstStyle/>
          <a:p>
            <a:pPr lvl="0" eaLnBrk="0" hangingPunct="0"/>
            <a:r>
              <a:rPr lang="ja-JP" altLang="ja-JP" dirty="0" smtClean="0">
                <a:solidFill>
                  <a:srgbClr val="666666"/>
                </a:solidFill>
                <a:latin typeface="Arial" charset="0"/>
                <a:cs typeface="ＭＳ Ｐゴシック" charset="-128"/>
              </a:rPr>
              <a:t>ハーバーマス</a:t>
            </a:r>
            <a:endParaRPr lang="ja-JP" altLang="ja-JP" dirty="0">
              <a:solidFill>
                <a:srgbClr val="666666"/>
              </a:solidFill>
              <a:latin typeface="Arial" charset="0"/>
              <a:cs typeface="ＭＳ Ｐゴシック" charset="-128"/>
            </a:endParaRPr>
          </a:p>
        </p:txBody>
      </p:sp>
      <p:graphicFrame>
        <p:nvGraphicFramePr>
          <p:cNvPr id="8" name="表 7"/>
          <p:cNvGraphicFramePr>
            <a:graphicFrameLocks noGrp="1"/>
          </p:cNvGraphicFramePr>
          <p:nvPr/>
        </p:nvGraphicFramePr>
        <p:xfrm>
          <a:off x="457200" y="3680301"/>
          <a:ext cx="8229600" cy="365760"/>
        </p:xfrm>
        <a:graphic>
          <a:graphicData uri="http://schemas.openxmlformats.org/drawingml/2006/table">
            <a:tbl>
              <a:tblPr/>
              <a:tblGrid>
                <a:gridCol w="8229600"/>
              </a:tblGrid>
              <a:tr h="0">
                <a:tc>
                  <a:txBody>
                    <a:bodyPr/>
                    <a:lstStyle/>
                    <a:p>
                      <a:endParaRPr lang="ja-JP" altLang="en-US" dirty="0"/>
                    </a:p>
                  </a:txBody>
                  <a:tcPr anchor="ctr">
                    <a:lnL>
                      <a:noFill/>
                    </a:lnL>
                    <a:lnR>
                      <a:noFill/>
                    </a:lnR>
                    <a:lnT>
                      <a:noFill/>
                    </a:lnT>
                    <a:lnB>
                      <a:noFill/>
                    </a:lnB>
                  </a:tcPr>
                </a:tc>
              </a:tr>
            </a:tbl>
          </a:graphicData>
        </a:graphic>
      </p:graphicFrame>
      <p:pic>
        <p:nvPicPr>
          <p:cNvPr id="16388" name="Picture 4" descr="http://upload.wikimedia.org/wikipedia/commons/thumb/1/18/Charles_Taylor_%28philosopher%29.jpg/220px-Charles_Taylor_%28philosopher%29.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4627411"/>
            <a:ext cx="2095500" cy="1914525"/>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3046296" y="6495658"/>
            <a:ext cx="2173993" cy="369332"/>
          </a:xfrm>
          <a:prstGeom prst="rect">
            <a:avLst/>
          </a:prstGeom>
        </p:spPr>
        <p:txBody>
          <a:bodyPr wrap="none">
            <a:spAutoFit/>
          </a:bodyPr>
          <a:lstStyle/>
          <a:p>
            <a:r>
              <a:rPr lang="ja-JP" altLang="en-US" dirty="0"/>
              <a:t>チャールズ・テイラー</a:t>
            </a:r>
          </a:p>
        </p:txBody>
      </p:sp>
      <p:pic>
        <p:nvPicPr>
          <p:cNvPr id="16391" name="Picture 7" descr="http://ecx.images-amazon.com/images/I/41QgxrHHJYL._SS5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4324533"/>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7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dirty="0" smtClean="0"/>
              <a:t>ここで、</a:t>
            </a:r>
            <a:r>
              <a:rPr kumimoji="1" lang="ja-JP" altLang="en-US" dirty="0" smtClean="0">
                <a:hlinkClick r:id="rId2" action="ppaction://hlinkfile"/>
              </a:rPr>
              <a:t>コラム</a:t>
            </a:r>
            <a:r>
              <a:rPr kumimoji="1" lang="en-US" altLang="ja-JP" dirty="0" smtClean="0">
                <a:hlinkClick r:id="rId2" action="ppaction://hlinkfile"/>
              </a:rPr>
              <a:t>102</a:t>
            </a:r>
            <a:r>
              <a:rPr kumimoji="1" lang="ja-JP" altLang="en-US" dirty="0" smtClean="0"/>
              <a:t>を読みます。</a:t>
            </a:r>
            <a:r>
              <a:rPr lang="en-US" altLang="ja-JP" dirty="0"/>
              <a:t/>
            </a:r>
            <a:br>
              <a:rPr lang="en-US" altLang="ja-JP" dirty="0"/>
            </a:br>
            <a:r>
              <a:rPr lang="ja-JP" altLang="en-US" sz="2000" dirty="0" smtClean="0"/>
              <a:t>皆さん、</a:t>
            </a:r>
            <a:r>
              <a:rPr lang="en-US" altLang="ja-JP" sz="2000" dirty="0" smtClean="0"/>
              <a:t>Partnership </a:t>
            </a:r>
            <a:r>
              <a:rPr lang="en-US" altLang="ja-JP" sz="2000" dirty="0"/>
              <a:t>Taxation</a:t>
            </a:r>
            <a:r>
              <a:rPr lang="ja-JP" altLang="en-US" sz="2000" dirty="0"/>
              <a:t>の</a:t>
            </a:r>
            <a:r>
              <a:rPr lang="ja-JP" altLang="en-US" sz="2000" dirty="0" smtClean="0"/>
              <a:t>「機能」</a:t>
            </a:r>
            <a:r>
              <a:rPr lang="ja-JP" altLang="en-US" sz="2000" dirty="0"/>
              <a:t>は何</a:t>
            </a:r>
            <a:r>
              <a:rPr lang="ja-JP" altLang="en-US" sz="2000" dirty="0" smtClean="0"/>
              <a:t>か考えながら聴いて下さい。</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99AC25A6-6BC3-46CD-B475-5A2806B95B58}" type="slidenum">
              <a:rPr lang="ja-JP" altLang="en-US" smtClean="0"/>
              <a:pPr>
                <a:defRPr/>
              </a:pPr>
              <a:t>12</a:t>
            </a:fld>
            <a:endParaRPr lang="ja-JP" altLang="en-US"/>
          </a:p>
        </p:txBody>
      </p:sp>
      <p:sp>
        <p:nvSpPr>
          <p:cNvPr id="5" name="テキスト ボックス 4"/>
          <p:cNvSpPr txBox="1"/>
          <p:nvPr/>
        </p:nvSpPr>
        <p:spPr>
          <a:xfrm>
            <a:off x="2699792" y="2204864"/>
            <a:ext cx="2483372" cy="369332"/>
          </a:xfrm>
          <a:prstGeom prst="rect">
            <a:avLst/>
          </a:prstGeom>
          <a:noFill/>
        </p:spPr>
        <p:txBody>
          <a:bodyPr wrap="none" rtlCol="0">
            <a:spAutoFit/>
          </a:bodyPr>
          <a:lstStyle/>
          <a:p>
            <a:r>
              <a:rPr kumimoji="1" lang="ja-JP" altLang="en-US" dirty="0" smtClean="0"/>
              <a:t>論文</a:t>
            </a:r>
            <a:r>
              <a:rPr kumimoji="1" lang="en-US" altLang="ja-JP" dirty="0" smtClean="0"/>
              <a:t>『</a:t>
            </a:r>
            <a:r>
              <a:rPr kumimoji="1" lang="ja-JP" altLang="en-US" dirty="0" smtClean="0"/>
              <a:t>悪用対抗ルール</a:t>
            </a:r>
            <a:r>
              <a:rPr kumimoji="1" lang="en-US" altLang="ja-JP" dirty="0" smtClean="0"/>
              <a:t>』</a:t>
            </a:r>
            <a:endParaRPr kumimoji="1" lang="ja-JP" altLang="en-US" dirty="0"/>
          </a:p>
        </p:txBody>
      </p:sp>
      <p:sp>
        <p:nvSpPr>
          <p:cNvPr id="6" name="テキスト ボックス 5"/>
          <p:cNvSpPr txBox="1"/>
          <p:nvPr/>
        </p:nvSpPr>
        <p:spPr>
          <a:xfrm>
            <a:off x="827584" y="4437111"/>
            <a:ext cx="7669344" cy="1200329"/>
          </a:xfrm>
          <a:prstGeom prst="rect">
            <a:avLst/>
          </a:prstGeom>
          <a:noFill/>
        </p:spPr>
        <p:txBody>
          <a:bodyPr wrap="none" rtlCol="0">
            <a:spAutoFit/>
          </a:bodyPr>
          <a:lstStyle/>
          <a:p>
            <a:r>
              <a:rPr lang="ja-JP" altLang="en-US" dirty="0" smtClean="0"/>
              <a:t>基礎知識。</a:t>
            </a:r>
            <a:r>
              <a:rPr lang="en-US" altLang="ja-JP" dirty="0" smtClean="0"/>
              <a:t>bona fide</a:t>
            </a:r>
            <a:r>
              <a:rPr lang="ja-JP" altLang="en-US" dirty="0" smtClean="0"/>
              <a:t>原則とは、たとえば、日本民法第二条では：</a:t>
            </a:r>
            <a:endParaRPr lang="en-US" altLang="ja-JP" dirty="0" smtClean="0"/>
          </a:p>
          <a:p>
            <a:endParaRPr lang="en-US" altLang="ja-JP" dirty="0" smtClean="0"/>
          </a:p>
          <a:p>
            <a:r>
              <a:rPr lang="ja-JP" altLang="en-US" dirty="0" smtClean="0"/>
              <a:t>権利</a:t>
            </a:r>
            <a:r>
              <a:rPr lang="ja-JP" altLang="en-US" dirty="0"/>
              <a:t>の行使及び義務の履行は、信義に従い誠実に行わなければならない。</a:t>
            </a:r>
          </a:p>
          <a:p>
            <a:r>
              <a:rPr lang="en-US" altLang="ja-JP" dirty="0" smtClean="0"/>
              <a:t>The </a:t>
            </a:r>
            <a:r>
              <a:rPr lang="en-US" altLang="ja-JP" dirty="0"/>
              <a:t>exercise of rights and performance of duties must be done in good faith</a:t>
            </a:r>
            <a:r>
              <a:rPr lang="en-US" altLang="ja-JP" dirty="0" smtClean="0"/>
              <a:t>.</a:t>
            </a:r>
            <a:endParaRPr lang="en-US" altLang="ja-JP" dirty="0"/>
          </a:p>
        </p:txBody>
      </p:sp>
    </p:spTree>
    <p:extLst>
      <p:ext uri="{BB962C8B-B14F-4D97-AF65-F5344CB8AC3E}">
        <p14:creationId xmlns:p14="http://schemas.microsoft.com/office/powerpoint/2010/main" val="2783981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Discussion Time</a:t>
            </a:r>
            <a:endParaRPr kumimoji="1" lang="ja-JP" altLang="en-US" dirty="0"/>
          </a:p>
        </p:txBody>
      </p:sp>
      <p:sp>
        <p:nvSpPr>
          <p:cNvPr id="5" name="サブタイトル 4"/>
          <p:cNvSpPr>
            <a:spLocks noGrp="1"/>
          </p:cNvSpPr>
          <p:nvPr>
            <p:ph type="subTitle"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13</a:t>
            </a:fld>
            <a:endParaRPr lang="ja-JP" altLang="en-US"/>
          </a:p>
        </p:txBody>
      </p:sp>
    </p:spTree>
    <p:extLst>
      <p:ext uri="{BB962C8B-B14F-4D97-AF65-F5344CB8AC3E}">
        <p14:creationId xmlns:p14="http://schemas.microsoft.com/office/powerpoint/2010/main" val="3429138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次回日程</a:t>
            </a:r>
            <a:endParaRPr kumimoji="1" lang="ja-JP" altLang="en-US" dirty="0"/>
          </a:p>
        </p:txBody>
      </p:sp>
      <p:sp>
        <p:nvSpPr>
          <p:cNvPr id="3" name="コンテンツ プレースホルダー 2"/>
          <p:cNvSpPr>
            <a:spLocks noGrp="1"/>
          </p:cNvSpPr>
          <p:nvPr>
            <p:ph idx="1"/>
          </p:nvPr>
        </p:nvSpPr>
        <p:spPr>
          <a:xfrm>
            <a:off x="467544" y="1196752"/>
            <a:ext cx="8229600" cy="4525963"/>
          </a:xfrm>
        </p:spPr>
        <p:txBody>
          <a:bodyPr/>
          <a:lstStyle/>
          <a:p>
            <a:r>
              <a:rPr lang="ja-JP" altLang="en-US" sz="2000" dirty="0" smtClean="0"/>
              <a:t>次回以降、</a:t>
            </a:r>
            <a:r>
              <a:rPr lang="ja-JP" altLang="en-US" sz="2000" dirty="0"/>
              <a:t>場所は弊社西大井ウエストビルに変更します。　　</a:t>
            </a:r>
            <a:endParaRPr lang="en-US" altLang="ja-JP" sz="2000" dirty="0"/>
          </a:p>
          <a:p>
            <a:r>
              <a:rPr kumimoji="1" lang="ja-JP" altLang="en-US" sz="2000" dirty="0" smtClean="0"/>
              <a:t>第二回：</a:t>
            </a:r>
            <a:r>
              <a:rPr kumimoji="1" lang="en-US" altLang="ja-JP" sz="2000" dirty="0" smtClean="0"/>
              <a:t/>
            </a:r>
            <a:br>
              <a:rPr kumimoji="1" lang="en-US" altLang="ja-JP" sz="2000" dirty="0" smtClean="0"/>
            </a:br>
            <a:r>
              <a:rPr kumimoji="1" lang="en-US" altLang="ja-JP" sz="2000" dirty="0" smtClean="0"/>
              <a:t>8</a:t>
            </a:r>
            <a:r>
              <a:rPr kumimoji="1" lang="ja-JP" altLang="en-US" sz="2000" dirty="0" smtClean="0"/>
              <a:t>月</a:t>
            </a:r>
            <a:r>
              <a:rPr kumimoji="1" lang="en-US" altLang="ja-JP" sz="2000" dirty="0" smtClean="0"/>
              <a:t>27</a:t>
            </a:r>
            <a:r>
              <a:rPr kumimoji="1" lang="ja-JP" altLang="en-US" sz="2000" dirty="0" smtClean="0"/>
              <a:t>日水曜日　</a:t>
            </a:r>
            <a:r>
              <a:rPr kumimoji="1" lang="en-US" altLang="ja-JP" sz="2000" dirty="0" smtClean="0"/>
              <a:t>13:00-15:00</a:t>
            </a:r>
          </a:p>
          <a:p>
            <a:r>
              <a:rPr kumimoji="1" lang="ja-JP" altLang="en-US" sz="2000" dirty="0" smtClean="0"/>
              <a:t>第三回</a:t>
            </a:r>
            <a:r>
              <a:rPr kumimoji="1" lang="en-US" altLang="ja-JP" sz="2000" dirty="0" smtClean="0"/>
              <a:t/>
            </a:r>
            <a:br>
              <a:rPr kumimoji="1" lang="en-US" altLang="ja-JP" sz="2000" dirty="0" smtClean="0"/>
            </a:br>
            <a:r>
              <a:rPr kumimoji="1" lang="en-US" altLang="ja-JP" sz="2000" dirty="0" smtClean="0"/>
              <a:t>9</a:t>
            </a:r>
            <a:r>
              <a:rPr kumimoji="1" lang="ja-JP" altLang="en-US" sz="2000" dirty="0" smtClean="0"/>
              <a:t>月</a:t>
            </a:r>
            <a:r>
              <a:rPr kumimoji="1" lang="en-US" altLang="ja-JP" sz="2000" dirty="0" smtClean="0"/>
              <a:t>26</a:t>
            </a:r>
            <a:r>
              <a:rPr kumimoji="1" lang="ja-JP" altLang="en-US" sz="2000" dirty="0" smtClean="0"/>
              <a:t>日金曜日　</a:t>
            </a:r>
            <a:r>
              <a:rPr kumimoji="1" lang="en-US" altLang="ja-JP" sz="2000" dirty="0" smtClean="0"/>
              <a:t>13:00-15:00</a:t>
            </a:r>
          </a:p>
          <a:p>
            <a:r>
              <a:rPr lang="ja-JP" altLang="en-US" sz="2000" dirty="0"/>
              <a:t>第四回</a:t>
            </a:r>
            <a:r>
              <a:rPr lang="ja-JP" altLang="en-US" sz="2000" dirty="0" smtClean="0"/>
              <a:t>以降、毎月第四金曜日は</a:t>
            </a:r>
            <a:r>
              <a:rPr lang="en-US" altLang="ja-JP" sz="2000" dirty="0" smtClean="0"/>
              <a:t/>
            </a:r>
            <a:br>
              <a:rPr lang="en-US" altLang="ja-JP" sz="2000" dirty="0" smtClean="0"/>
            </a:br>
            <a:r>
              <a:rPr lang="ja-JP" altLang="en-US" sz="2000" dirty="0" smtClean="0"/>
              <a:t>如何でしょうか？</a:t>
            </a:r>
            <a:r>
              <a:rPr kumimoji="1" lang="en-US" altLang="ja-JP" sz="2000" dirty="0" smtClean="0"/>
              <a:t/>
            </a:r>
            <a:br>
              <a:rPr kumimoji="1" lang="en-US" altLang="ja-JP" sz="2000" dirty="0" smtClean="0"/>
            </a:b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14</a:t>
            </a:fld>
            <a:endParaRPr lang="ja-JP"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704" y="1844824"/>
            <a:ext cx="466738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円/楕円 4"/>
          <p:cNvSpPr/>
          <p:nvPr/>
        </p:nvSpPr>
        <p:spPr>
          <a:xfrm>
            <a:off x="5364088" y="4797152"/>
            <a:ext cx="86409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2370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kumimoji="1" lang="ja-JP" altLang="en-US" dirty="0" smtClean="0"/>
              <a:t>以下、関連知識を幾つか列挙</a:t>
            </a:r>
            <a:endParaRPr kumimoji="1" lang="ja-JP" altLang="en-US" dirty="0"/>
          </a:p>
        </p:txBody>
      </p:sp>
      <p:sp>
        <p:nvSpPr>
          <p:cNvPr id="8" name="サブタイトル 7"/>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15</a:t>
            </a:fld>
            <a:endParaRPr lang="ja-JP" altLang="en-US"/>
          </a:p>
        </p:txBody>
      </p:sp>
    </p:spTree>
    <p:extLst>
      <p:ext uri="{BB962C8B-B14F-4D97-AF65-F5344CB8AC3E}">
        <p14:creationId xmlns:p14="http://schemas.microsoft.com/office/powerpoint/2010/main" val="81790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001963" y="-7938"/>
            <a:ext cx="6142037" cy="666115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5" name="テキスト ボックス 3"/>
          <p:cNvSpPr txBox="1">
            <a:spLocks noChangeArrowheads="1"/>
          </p:cNvSpPr>
          <p:nvPr/>
        </p:nvSpPr>
        <p:spPr bwMode="auto">
          <a:xfrm>
            <a:off x="287380" y="260648"/>
            <a:ext cx="25715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u="sng" dirty="0" smtClean="0"/>
              <a:t>米国税収</a:t>
            </a:r>
            <a:r>
              <a:rPr lang="ja-JP" altLang="en-US" u="sng" dirty="0"/>
              <a:t>構造の変化</a:t>
            </a:r>
            <a:endParaRPr lang="en-US" altLang="ja-JP" u="sng" dirty="0"/>
          </a:p>
          <a:p>
            <a:endParaRPr lang="en-US" altLang="ja-JP" dirty="0" smtClean="0"/>
          </a:p>
          <a:p>
            <a:r>
              <a:rPr lang="en-US" altLang="ja-JP" dirty="0"/>
              <a:t>19</a:t>
            </a:r>
            <a:r>
              <a:rPr lang="ja-JP" altLang="en-US" dirty="0"/>
              <a:t>世紀</a:t>
            </a:r>
            <a:r>
              <a:rPr lang="ja-JP" altLang="en-US" dirty="0" smtClean="0"/>
              <a:t>後半、</a:t>
            </a:r>
            <a:endParaRPr lang="en-US" altLang="ja-JP" dirty="0"/>
          </a:p>
          <a:p>
            <a:r>
              <a:rPr lang="ja-JP" altLang="en-US" dirty="0"/>
              <a:t>関税による</a:t>
            </a:r>
            <a:endParaRPr lang="en-US" altLang="ja-JP" dirty="0"/>
          </a:p>
          <a:p>
            <a:r>
              <a:rPr lang="ja-JP" altLang="en-US" dirty="0"/>
              <a:t>国内企業の保護育成が</a:t>
            </a:r>
            <a:endParaRPr lang="en-US" altLang="ja-JP" dirty="0"/>
          </a:p>
          <a:p>
            <a:r>
              <a:rPr lang="ja-JP" altLang="en-US" dirty="0"/>
              <a:t>終了し</a:t>
            </a:r>
            <a:r>
              <a:rPr lang="en-US" altLang="ja-JP" dirty="0"/>
              <a:t>…</a:t>
            </a:r>
            <a:endParaRPr lang="ja-JP" altLang="en-US" dirty="0"/>
          </a:p>
        </p:txBody>
      </p:sp>
      <p:sp>
        <p:nvSpPr>
          <p:cNvPr id="3076" name="テキスト ボックス 5"/>
          <p:cNvSpPr txBox="1">
            <a:spLocks noChangeArrowheads="1"/>
          </p:cNvSpPr>
          <p:nvPr/>
        </p:nvSpPr>
        <p:spPr bwMode="auto">
          <a:xfrm>
            <a:off x="3635375" y="2492375"/>
            <a:ext cx="6461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a:t>関税</a:t>
            </a:r>
          </a:p>
        </p:txBody>
      </p:sp>
      <p:sp>
        <p:nvSpPr>
          <p:cNvPr id="3077" name="テキスト ボックス 8"/>
          <p:cNvSpPr txBox="1">
            <a:spLocks noChangeArrowheads="1"/>
          </p:cNvSpPr>
          <p:nvPr/>
        </p:nvSpPr>
        <p:spPr bwMode="auto">
          <a:xfrm>
            <a:off x="6227763" y="2492375"/>
            <a:ext cx="133985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a:t>個人所得税</a:t>
            </a:r>
          </a:p>
        </p:txBody>
      </p:sp>
      <p:sp>
        <p:nvSpPr>
          <p:cNvPr id="3078" name="テキスト ボックス 9"/>
          <p:cNvSpPr txBox="1">
            <a:spLocks noChangeArrowheads="1"/>
          </p:cNvSpPr>
          <p:nvPr/>
        </p:nvSpPr>
        <p:spPr bwMode="auto">
          <a:xfrm>
            <a:off x="6227763" y="1300163"/>
            <a:ext cx="13398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a:t>法人所得税</a:t>
            </a:r>
          </a:p>
        </p:txBody>
      </p:sp>
      <p:sp>
        <p:nvSpPr>
          <p:cNvPr id="3079" name="テキスト ボックス 4"/>
          <p:cNvSpPr txBox="1">
            <a:spLocks noChangeArrowheads="1"/>
          </p:cNvSpPr>
          <p:nvPr/>
        </p:nvSpPr>
        <p:spPr bwMode="auto">
          <a:xfrm>
            <a:off x="484188" y="6542088"/>
            <a:ext cx="759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1400" dirty="0"/>
              <a:t>出典；</a:t>
            </a:r>
            <a:r>
              <a:rPr lang="en-US" altLang="ja-JP" sz="1400" dirty="0"/>
              <a:t>『The Origins of the American Income Tax</a:t>
            </a:r>
            <a:r>
              <a:rPr lang="ja-JP" altLang="en-US" sz="1400" dirty="0"/>
              <a:t>　</a:t>
            </a:r>
            <a:r>
              <a:rPr lang="en-US" altLang="ja-JP" sz="1400" dirty="0"/>
              <a:t>– The Revenue Act of 1894 and Its Aftermath』 125</a:t>
            </a:r>
            <a:r>
              <a:rPr lang="ja-JP" altLang="en-US" sz="1400" dirty="0"/>
              <a:t>頁</a:t>
            </a:r>
          </a:p>
        </p:txBody>
      </p:sp>
      <p:sp>
        <p:nvSpPr>
          <p:cNvPr id="11" name="スライド番号プレースホルダー 10"/>
          <p:cNvSpPr>
            <a:spLocks noGrp="1"/>
          </p:cNvSpPr>
          <p:nvPr>
            <p:ph type="sldNum" sz="quarter" idx="12"/>
          </p:nvPr>
        </p:nvSpPr>
        <p:spPr/>
        <p:txBody>
          <a:bodyPr/>
          <a:lstStyle/>
          <a:p>
            <a:pPr>
              <a:defRPr/>
            </a:pPr>
            <a:fld id="{AC89954A-A49C-46E5-8DD3-EA60E9CB2A42}" type="slidenum">
              <a:rPr lang="ja-JP" altLang="en-US"/>
              <a:pPr>
                <a:defRPr/>
              </a:pPr>
              <a:t>16</a:t>
            </a:fld>
            <a:endParaRPr lang="ja-JP" altLang="en-US"/>
          </a:p>
        </p:txBody>
      </p:sp>
      <p:sp>
        <p:nvSpPr>
          <p:cNvPr id="9" name="テキスト ボックス 3"/>
          <p:cNvSpPr txBox="1">
            <a:spLocks noChangeArrowheads="1"/>
          </p:cNvSpPr>
          <p:nvPr/>
        </p:nvSpPr>
        <p:spPr bwMode="auto">
          <a:xfrm>
            <a:off x="86859" y="2038881"/>
            <a:ext cx="297297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dirty="0" smtClean="0"/>
              <a:t>19</a:t>
            </a:r>
            <a:r>
              <a:rPr lang="ja-JP" altLang="en-US" sz="1400" dirty="0" smtClean="0"/>
              <a:t>世紀後半、</a:t>
            </a:r>
            <a:endParaRPr lang="en-US" altLang="ja-JP" sz="1400" dirty="0" smtClean="0"/>
          </a:p>
          <a:p>
            <a:r>
              <a:rPr lang="ja-JP" altLang="en-US" sz="1400" dirty="0" smtClean="0"/>
              <a:t>米国の北部企業は、欧州企業と</a:t>
            </a:r>
            <a:r>
              <a:rPr lang="ja-JP" altLang="en-US" sz="1400" dirty="0" err="1" smtClean="0"/>
              <a:t>互して</a:t>
            </a:r>
            <a:r>
              <a:rPr lang="ja-JP" altLang="en-US" sz="1400" dirty="0" smtClean="0"/>
              <a:t>戦える実力を身につけた。</a:t>
            </a:r>
            <a:endParaRPr lang="en-US" altLang="ja-JP" sz="1400" dirty="0" smtClean="0"/>
          </a:p>
          <a:p>
            <a:r>
              <a:rPr lang="ja-JP" altLang="en-US" sz="1400" dirty="0" smtClean="0"/>
              <a:t>関税は、本来の目的と逆に、いたずらに北部企業を利するものと変わった。</a:t>
            </a:r>
            <a:endParaRPr lang="en-US" altLang="ja-JP" sz="1400" dirty="0" smtClean="0"/>
          </a:p>
          <a:p>
            <a:r>
              <a:rPr lang="ja-JP" altLang="en-US" sz="1400" dirty="0" smtClean="0"/>
              <a:t>関税に代わって、北部企業とその企業主から何らかの税を徴収すべきだとの声が、特に南部の州から聞かれるようになった。</a:t>
            </a:r>
            <a:endParaRPr lang="en-US" altLang="ja-JP" sz="1400" dirty="0" smtClean="0"/>
          </a:p>
          <a:p>
            <a:r>
              <a:rPr lang="ja-JP" altLang="en-US" sz="1400" dirty="0" smtClean="0"/>
              <a:t>ここに、</a:t>
            </a:r>
            <a:r>
              <a:rPr lang="en-US" altLang="ja-JP" sz="1400" dirty="0" smtClean="0"/>
              <a:t>corporate income tax</a:t>
            </a:r>
            <a:r>
              <a:rPr lang="ja-JP" altLang="en-US" sz="1400" dirty="0" smtClean="0"/>
              <a:t>と</a:t>
            </a:r>
            <a:r>
              <a:rPr lang="en-US" altLang="ja-JP" sz="1400" dirty="0" smtClean="0"/>
              <a:t>individual income tax</a:t>
            </a:r>
            <a:r>
              <a:rPr lang="ja-JP" altLang="en-US" sz="1400" dirty="0" smtClean="0"/>
              <a:t>が制度化される下地が整った。</a:t>
            </a:r>
            <a:endParaRPr lang="en-US" altLang="ja-JP" sz="1400" dirty="0"/>
          </a:p>
        </p:txBody>
      </p:sp>
      <p:sp>
        <p:nvSpPr>
          <p:cNvPr id="2" name="正方形/長方形 1"/>
          <p:cNvSpPr/>
          <p:nvPr/>
        </p:nvSpPr>
        <p:spPr>
          <a:xfrm>
            <a:off x="86859" y="2014974"/>
            <a:ext cx="2972974" cy="270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5119178"/>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536049" y="6421702"/>
            <a:ext cx="569387" cy="246221"/>
          </a:xfrm>
          <a:prstGeom prst="rect">
            <a:avLst/>
          </a:prstGeom>
          <a:noFill/>
        </p:spPr>
        <p:txBody>
          <a:bodyPr wrap="none" rtlCol="0">
            <a:spAutoFit/>
          </a:bodyPr>
          <a:lstStyle/>
          <a:p>
            <a:r>
              <a:rPr kumimoji="1" lang="ja-JP" altLang="en-US" sz="1000" dirty="0" smtClean="0"/>
              <a:t>後遺症</a:t>
            </a:r>
            <a:endParaRPr kumimoji="1" lang="ja-JP"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F068DCAC-AB4D-4561-8820-9B9D0A596433}" type="slidenum">
              <a:rPr lang="ja-JP" altLang="en-US"/>
              <a:pPr>
                <a:defRPr/>
              </a:pPr>
              <a:t>17</a:t>
            </a:fld>
            <a:endParaRPr lang="ja-JP" altLang="en-US"/>
          </a:p>
        </p:txBody>
      </p:sp>
      <p:graphicFrame>
        <p:nvGraphicFramePr>
          <p:cNvPr id="4" name="グラフ 3"/>
          <p:cNvGraphicFramePr>
            <a:graphicFrameLocks noGrp="1"/>
          </p:cNvGraphicFramePr>
          <p:nvPr/>
        </p:nvGraphicFramePr>
        <p:xfrm>
          <a:off x="-81091" y="388079"/>
          <a:ext cx="9306182" cy="6081841"/>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1"/>
          <p:cNvSpPr txBox="1"/>
          <p:nvPr/>
        </p:nvSpPr>
        <p:spPr>
          <a:xfrm>
            <a:off x="1588581" y="5229200"/>
            <a:ext cx="7500323"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800" dirty="0" smtClean="0"/>
              <a:t>1917</a:t>
            </a:r>
            <a:r>
              <a:rPr kumimoji="1" lang="ja-JP" altLang="en-US" sz="1800" dirty="0" smtClean="0"/>
              <a:t>年、</a:t>
            </a:r>
            <a:r>
              <a:rPr kumimoji="1" lang="en-US" altLang="ja-JP" sz="1800" dirty="0" smtClean="0"/>
              <a:t>income tax revenue</a:t>
            </a:r>
            <a:r>
              <a:rPr kumimoji="1" lang="ja-JP" altLang="en-US" sz="1800" dirty="0" smtClean="0"/>
              <a:t>が立ち上がるとともに政府収入は</a:t>
            </a:r>
            <a:r>
              <a:rPr kumimoji="1" lang="en-US" altLang="ja-JP" sz="1800" dirty="0" smtClean="0">
                <a:solidFill>
                  <a:srgbClr val="FF0000"/>
                </a:solidFill>
              </a:rPr>
              <a:t>10</a:t>
            </a:r>
            <a:r>
              <a:rPr kumimoji="1" lang="ja-JP" altLang="en-US" sz="1800" dirty="0" smtClean="0">
                <a:solidFill>
                  <a:srgbClr val="FF0000"/>
                </a:solidFill>
              </a:rPr>
              <a:t>倍</a:t>
            </a:r>
            <a:r>
              <a:rPr kumimoji="1" lang="ja-JP" altLang="en-US" sz="1800" dirty="0" smtClean="0"/>
              <a:t>になった</a:t>
            </a:r>
            <a:r>
              <a:rPr kumimoji="1" lang="ja-JP" altLang="en-US" dirty="0" smtClean="0"/>
              <a:t>。</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E2F4A4A9-EC08-45C4-88E9-3FABA29B2886}" type="slidenum">
              <a:rPr lang="ja-JP" altLang="en-US"/>
              <a:pPr>
                <a:defRPr/>
              </a:pPr>
              <a:t>18</a:t>
            </a:fld>
            <a:endParaRPr lang="ja-JP" altLang="en-US"/>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3" y="623888"/>
            <a:ext cx="627697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テキスト ボックス 2"/>
          <p:cNvSpPr txBox="1">
            <a:spLocks noChangeArrowheads="1"/>
          </p:cNvSpPr>
          <p:nvPr/>
        </p:nvSpPr>
        <p:spPr bwMode="auto">
          <a:xfrm>
            <a:off x="1754188" y="6234113"/>
            <a:ext cx="563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a:t>出典：</a:t>
            </a:r>
            <a:r>
              <a:rPr lang="en-US" altLang="ja-JP">
                <a:hlinkClick r:id="rId3"/>
              </a:rPr>
              <a:t>http://home.uchicago.edu/~cbm4/account.pdf</a:t>
            </a:r>
            <a:r>
              <a:rPr lang="en-US" altLang="ja-JP"/>
              <a:t>21</a:t>
            </a:r>
            <a:r>
              <a:rPr lang="ja-JP" altLang="en-US"/>
              <a:t>頁</a:t>
            </a:r>
          </a:p>
        </p:txBody>
      </p:sp>
      <p:sp>
        <p:nvSpPr>
          <p:cNvPr id="3" name="テキスト ボックス 2"/>
          <p:cNvSpPr txBox="1"/>
          <p:nvPr/>
        </p:nvSpPr>
        <p:spPr>
          <a:xfrm>
            <a:off x="2727585" y="116632"/>
            <a:ext cx="3688830" cy="369332"/>
          </a:xfrm>
          <a:prstGeom prst="rect">
            <a:avLst/>
          </a:prstGeom>
          <a:noFill/>
        </p:spPr>
        <p:txBody>
          <a:bodyPr wrap="none" rtlCol="0">
            <a:spAutoFit/>
          </a:bodyPr>
          <a:lstStyle/>
          <a:p>
            <a:r>
              <a:rPr kumimoji="1" lang="ja-JP" altLang="en-US" dirty="0" smtClean="0"/>
              <a:t>戦争のたびに政府歳出は突出した。</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69995F22-A55B-4836-AB28-618FF350BE56}" type="slidenum">
              <a:rPr lang="ja-JP" altLang="en-US" smtClean="0"/>
              <a:pPr>
                <a:defRPr/>
              </a:pPr>
              <a:t>19</a:t>
            </a:fld>
            <a:endParaRPr lang="ja-JP" altLang="en-US"/>
          </a:p>
        </p:txBody>
      </p:sp>
      <p:graphicFrame>
        <p:nvGraphicFramePr>
          <p:cNvPr id="4099" name="グラフ 4"/>
          <p:cNvGraphicFramePr>
            <a:graphicFrameLocks noGrp="1"/>
          </p:cNvGraphicFramePr>
          <p:nvPr/>
        </p:nvGraphicFramePr>
        <p:xfrm>
          <a:off x="-130175" y="339725"/>
          <a:ext cx="9404350" cy="6178550"/>
        </p:xfrm>
        <a:graphic>
          <a:graphicData uri="http://schemas.openxmlformats.org/presentationml/2006/ole">
            <mc:AlternateContent xmlns:mc="http://schemas.openxmlformats.org/markup-compatibility/2006">
              <mc:Choice xmlns:v="urn:schemas-microsoft-com:vml" Requires="v">
                <p:oleObj spid="_x0000_s13355" r:id="rId4" imgW="9400847" imgH="6175783" progId="Excel.Chart.8">
                  <p:embed/>
                </p:oleObj>
              </mc:Choice>
              <mc:Fallback>
                <p:oleObj r:id="rId4" imgW="9400847" imgH="6175783"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175" y="339725"/>
                        <a:ext cx="9404350" cy="6178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72425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8480"/>
            <a:ext cx="8229600" cy="1143000"/>
          </a:xfrm>
        </p:spPr>
        <p:txBody>
          <a:bodyPr/>
          <a:lstStyle/>
          <a:p>
            <a:r>
              <a:rPr kumimoji="1" lang="ja-JP" altLang="en-US" dirty="0" smtClean="0"/>
              <a:t>第一回　目次</a:t>
            </a:r>
            <a:endParaRPr kumimoji="1" lang="ja-JP" altLang="en-US" dirty="0"/>
          </a:p>
        </p:txBody>
      </p:sp>
      <p:sp>
        <p:nvSpPr>
          <p:cNvPr id="3" name="コンテンツ プレースホルダー 2"/>
          <p:cNvSpPr>
            <a:spLocks noGrp="1"/>
          </p:cNvSpPr>
          <p:nvPr>
            <p:ph idx="1"/>
          </p:nvPr>
        </p:nvSpPr>
        <p:spPr>
          <a:xfrm>
            <a:off x="467544" y="980728"/>
            <a:ext cx="8496944" cy="4525963"/>
          </a:xfrm>
        </p:spPr>
        <p:txBody>
          <a:bodyPr/>
          <a:lstStyle/>
          <a:p>
            <a:pPr marL="514350" indent="-514350">
              <a:buFont typeface="+mj-ea"/>
              <a:buAutoNum type="circleNumDbPlain"/>
            </a:pPr>
            <a:r>
              <a:rPr kumimoji="1" lang="ja-JP" altLang="en-US" dirty="0" smtClean="0"/>
              <a:t>当勉強会の目的</a:t>
            </a:r>
            <a:endParaRPr kumimoji="1" lang="en-US" altLang="ja-JP" dirty="0" smtClean="0"/>
          </a:p>
          <a:p>
            <a:pPr marL="514350" indent="-514350">
              <a:buFont typeface="+mj-ea"/>
              <a:buAutoNum type="circleNumDbPlain"/>
            </a:pPr>
            <a:r>
              <a:rPr lang="ja-JP" altLang="en-US" dirty="0"/>
              <a:t>当勉強会</a:t>
            </a:r>
            <a:r>
              <a:rPr lang="ja-JP" altLang="en-US" dirty="0" smtClean="0"/>
              <a:t>のシラバス　</a:t>
            </a:r>
            <a:r>
              <a:rPr lang="ja-JP" altLang="en-US" sz="1400" dirty="0" smtClean="0"/>
              <a:t>サロンですから自由討議を優先したいと思います。</a:t>
            </a:r>
            <a:endParaRPr lang="en-US" altLang="ja-JP" dirty="0" smtClean="0"/>
          </a:p>
          <a:p>
            <a:pPr marL="514350" indent="-514350">
              <a:buFont typeface="+mj-ea"/>
              <a:buAutoNum type="circleNumDbPlain"/>
            </a:pPr>
            <a:r>
              <a:rPr kumimoji="1" lang="ja-JP" altLang="en-US" dirty="0" smtClean="0"/>
              <a:t>今日、第一回の論点：</a:t>
            </a:r>
            <a:r>
              <a:rPr lang="en-US" altLang="ja-JP" sz="1600" dirty="0" smtClean="0"/>
              <a:t>Partnership </a:t>
            </a:r>
            <a:r>
              <a:rPr lang="en-US" altLang="ja-JP" sz="1600" dirty="0"/>
              <a:t>Taxation</a:t>
            </a:r>
            <a:r>
              <a:rPr lang="ja-JP" altLang="en-US" sz="1600" dirty="0"/>
              <a:t>の「機能」とは何か？</a:t>
            </a:r>
            <a:endParaRPr kumimoji="1" lang="en-US" altLang="ja-JP" dirty="0" smtClean="0"/>
          </a:p>
          <a:p>
            <a:pPr marL="514350" indent="-514350">
              <a:buFont typeface="+mj-ea"/>
              <a:buAutoNum type="circleNumDbPlain"/>
            </a:pPr>
            <a:r>
              <a:rPr lang="ja-JP" altLang="en-US" dirty="0"/>
              <a:t>一般的</a:t>
            </a:r>
            <a:r>
              <a:rPr lang="ja-JP" altLang="en-US" dirty="0" smtClean="0"/>
              <a:t>な税制の機能</a:t>
            </a:r>
            <a:endParaRPr kumimoji="1" lang="en-US" altLang="ja-JP" dirty="0" smtClean="0"/>
          </a:p>
          <a:p>
            <a:pPr marL="514350" indent="-514350">
              <a:buFont typeface="+mj-ea"/>
              <a:buAutoNum type="circleNumDbPlain"/>
            </a:pPr>
            <a:r>
              <a:rPr kumimoji="1" lang="ja-JP" altLang="en-US" dirty="0" smtClean="0"/>
              <a:t>今日のキーワード：</a:t>
            </a:r>
            <a:r>
              <a:rPr kumimoji="1" lang="ja-JP" altLang="en-US" sz="2400" dirty="0" smtClean="0">
                <a:solidFill>
                  <a:srgbClr val="FF0000"/>
                </a:solidFill>
              </a:rPr>
              <a:t>集団的に適切な所得の反映</a:t>
            </a:r>
            <a:endParaRPr kumimoji="1" lang="en-US" altLang="ja-JP" sz="2400" dirty="0" smtClean="0">
              <a:solidFill>
                <a:srgbClr val="FF0000"/>
              </a:solidFill>
            </a:endParaRPr>
          </a:p>
          <a:p>
            <a:pPr marL="514350" indent="-514350">
              <a:buFont typeface="+mj-ea"/>
              <a:buAutoNum type="circleNumDbPlain"/>
            </a:pPr>
            <a:r>
              <a:rPr kumimoji="1" lang="ja-JP" altLang="en-US" dirty="0" smtClean="0"/>
              <a:t>　</a:t>
            </a:r>
            <a:r>
              <a:rPr kumimoji="1" lang="en-US" altLang="ja-JP" sz="2400" dirty="0" smtClean="0"/>
              <a:t>Partnership</a:t>
            </a:r>
            <a:r>
              <a:rPr kumimoji="1" lang="ja-JP" altLang="en-US" sz="2400" dirty="0" smtClean="0"/>
              <a:t>税制学習者の</a:t>
            </a:r>
            <a:r>
              <a:rPr kumimoji="1" lang="ja-JP" altLang="en-US" dirty="0" smtClean="0"/>
              <a:t>必備の図書、文献、知識</a:t>
            </a:r>
            <a:endParaRPr kumimoji="1" lang="en-US" altLang="ja-JP" dirty="0" smtClean="0"/>
          </a:p>
          <a:p>
            <a:pPr marL="514350" indent="-514350">
              <a:buFont typeface="+mj-ea"/>
              <a:buAutoNum type="circleNumDbPlain"/>
            </a:pPr>
            <a:r>
              <a:rPr lang="en-US" altLang="ja-JP" dirty="0">
                <a:solidFill>
                  <a:srgbClr val="FF0000"/>
                </a:solidFill>
              </a:rPr>
              <a:t>1995</a:t>
            </a:r>
            <a:r>
              <a:rPr lang="ja-JP" altLang="en-US" dirty="0">
                <a:solidFill>
                  <a:srgbClr val="FF0000"/>
                </a:solidFill>
              </a:rPr>
              <a:t>年発効「悪用対抗ルール」に関する</a:t>
            </a:r>
            <a:r>
              <a:rPr lang="ja-JP" altLang="en-US" dirty="0" smtClean="0">
                <a:solidFill>
                  <a:srgbClr val="FF0000"/>
                </a:solidFill>
              </a:rPr>
              <a:t>論文</a:t>
            </a:r>
            <a:endParaRPr lang="en-US" altLang="ja-JP" dirty="0" smtClean="0">
              <a:solidFill>
                <a:srgbClr val="FF0000"/>
              </a:solidFill>
            </a:endParaRPr>
          </a:p>
          <a:p>
            <a:pPr marL="514350" indent="-514350">
              <a:buFont typeface="+mj-ea"/>
              <a:buAutoNum type="circleNumDbPlain"/>
            </a:pPr>
            <a:r>
              <a:rPr kumimoji="1" lang="ja-JP" altLang="en-US" dirty="0" smtClean="0"/>
              <a:t>ディスカション</a:t>
            </a:r>
            <a:endParaRPr kumimoji="1" lang="en-US" altLang="ja-JP" dirty="0" smtClean="0"/>
          </a:p>
          <a:p>
            <a:pPr marL="514350" indent="-514350">
              <a:buFont typeface="+mj-ea"/>
              <a:buAutoNum type="circleNumDbPlain"/>
            </a:pPr>
            <a:r>
              <a:rPr lang="ja-JP" altLang="en-US" dirty="0"/>
              <a:t>次回</a:t>
            </a:r>
            <a:r>
              <a:rPr lang="ja-JP" altLang="en-US" dirty="0" smtClean="0"/>
              <a:t>日程</a:t>
            </a:r>
            <a:endParaRPr lang="en-US" altLang="ja-JP" dirty="0" smtClean="0"/>
          </a:p>
          <a:p>
            <a:pPr marL="514350" indent="-514350">
              <a:buFont typeface="+mj-ea"/>
              <a:buAutoNum type="circleNumDbPlain"/>
            </a:pPr>
            <a:r>
              <a:rPr kumimoji="1" lang="ja-JP" altLang="en-US" dirty="0"/>
              <a:t>補足</a:t>
            </a:r>
            <a:r>
              <a:rPr kumimoji="1" lang="ja-JP" altLang="en-US" dirty="0" smtClean="0"/>
              <a:t>資料　</a:t>
            </a:r>
            <a:r>
              <a:rPr kumimoji="1" lang="en-US" altLang="ja-JP" dirty="0" smtClean="0"/>
              <a:t>15</a:t>
            </a:r>
            <a:r>
              <a:rPr kumimoji="1" lang="ja-JP" altLang="en-US" dirty="0" smtClean="0"/>
              <a:t>頁～</a:t>
            </a:r>
            <a:r>
              <a:rPr kumimoji="1" lang="en-US" altLang="ja-JP" dirty="0" smtClean="0"/>
              <a:t>32</a:t>
            </a:r>
            <a:r>
              <a:rPr kumimoji="1" lang="ja-JP" altLang="en-US" smtClean="0"/>
              <a:t>頁</a:t>
            </a:r>
            <a:endParaRPr kumimoji="1" lang="en-US" altLang="ja-JP" dirty="0" smtClean="0"/>
          </a:p>
          <a:p>
            <a:pPr marL="514350" indent="-514350">
              <a:buFont typeface="+mj-ea"/>
              <a:buAutoNum type="circleNumDbPlain"/>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2</a:t>
            </a:fld>
            <a:endParaRPr lang="ja-JP" altLang="en-US"/>
          </a:p>
        </p:txBody>
      </p:sp>
      <p:sp>
        <p:nvSpPr>
          <p:cNvPr id="6" name="テキスト ボックス 5"/>
          <p:cNvSpPr txBox="1"/>
          <p:nvPr/>
        </p:nvSpPr>
        <p:spPr>
          <a:xfrm>
            <a:off x="3203848" y="116632"/>
            <a:ext cx="1236236" cy="369332"/>
          </a:xfrm>
          <a:prstGeom prst="rect">
            <a:avLst/>
          </a:prstGeom>
          <a:noFill/>
        </p:spPr>
        <p:txBody>
          <a:bodyPr wrap="none" rtlCol="0">
            <a:spAutoFit/>
          </a:bodyPr>
          <a:lstStyle/>
          <a:p>
            <a:r>
              <a:rPr kumimoji="1" lang="en-US" altLang="ja-JP" dirty="0" smtClean="0"/>
              <a:t>2014.07.29</a:t>
            </a:r>
            <a:endParaRPr kumimoji="1" lang="ja-JP" altLang="en-US" dirty="0"/>
          </a:p>
        </p:txBody>
      </p:sp>
    </p:spTree>
    <p:extLst>
      <p:ext uri="{BB962C8B-B14F-4D97-AF65-F5344CB8AC3E}">
        <p14:creationId xmlns:p14="http://schemas.microsoft.com/office/powerpoint/2010/main" val="324429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グラフ 3"/>
          <p:cNvGraphicFramePr>
            <a:graphicFrameLocks noGrp="1"/>
          </p:cNvGraphicFramePr>
          <p:nvPr/>
        </p:nvGraphicFramePr>
        <p:xfrm>
          <a:off x="-122238" y="342900"/>
          <a:ext cx="9388476" cy="6172200"/>
        </p:xfrm>
        <a:graphic>
          <a:graphicData uri="http://schemas.openxmlformats.org/presentationml/2006/ole">
            <mc:AlternateContent xmlns:mc="http://schemas.openxmlformats.org/markup-compatibility/2006">
              <mc:Choice xmlns:v="urn:schemas-microsoft-com:vml" Requires="v">
                <p:oleObj spid="_x0000_s14379" r:id="rId4" imgW="9388654" imgH="6175783" progId="Excel.Chart.8">
                  <p:embed/>
                </p:oleObj>
              </mc:Choice>
              <mc:Fallback>
                <p:oleObj r:id="rId4" imgW="9388654" imgH="6175783"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38" y="342900"/>
                        <a:ext cx="9388476"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102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グラフ 3"/>
          <p:cNvGraphicFramePr>
            <a:graphicFrameLocks noGrp="1"/>
          </p:cNvGraphicFramePr>
          <p:nvPr/>
        </p:nvGraphicFramePr>
        <p:xfrm>
          <a:off x="-46038" y="552450"/>
          <a:ext cx="9236076" cy="5753100"/>
        </p:xfrm>
        <a:graphic>
          <a:graphicData uri="http://schemas.openxmlformats.org/presentationml/2006/ole">
            <mc:AlternateContent xmlns:mc="http://schemas.openxmlformats.org/markup-compatibility/2006">
              <mc:Choice xmlns:v="urn:schemas-microsoft-com:vml" Requires="v">
                <p:oleObj spid="_x0000_s15403" r:id="rId4" imgW="9242337" imgH="5749026" progId="Excel.Chart.8">
                  <p:embed/>
                </p:oleObj>
              </mc:Choice>
              <mc:Fallback>
                <p:oleObj r:id="rId4" imgW="9242337" imgH="5749026"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8" y="552450"/>
                        <a:ext cx="9236076"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4155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25906477-93E2-480B-88FE-2E0C0FBCCF08}" type="slidenum">
              <a:rPr lang="ja-JP" altLang="en-US"/>
              <a:pPr>
                <a:defRPr/>
              </a:pPr>
              <a:t>22</a:t>
            </a:fld>
            <a:endParaRPr lang="ja-JP" altLang="en-US"/>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39238"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コネクタ 3"/>
          <p:cNvCxnSpPr/>
          <p:nvPr/>
        </p:nvCxnSpPr>
        <p:spPr>
          <a:xfrm>
            <a:off x="6588125" y="3517057"/>
            <a:ext cx="2447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26520" y="4237509"/>
            <a:ext cx="40134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150" name="テキスト ボックス 4"/>
          <p:cNvSpPr txBox="1">
            <a:spLocks noChangeArrowheads="1"/>
          </p:cNvSpPr>
          <p:nvPr/>
        </p:nvSpPr>
        <p:spPr bwMode="auto">
          <a:xfrm>
            <a:off x="2339975" y="5822107"/>
            <a:ext cx="4883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a:t>出典：　</a:t>
            </a:r>
            <a:r>
              <a:rPr lang="en-US" altLang="ja-JP"/>
              <a:t>『</a:t>
            </a:r>
            <a:r>
              <a:rPr lang="ja-JP" altLang="en-US"/>
              <a:t>法人税法会計論　第</a:t>
            </a:r>
            <a:r>
              <a:rPr lang="en-US" altLang="ja-JP"/>
              <a:t>7</a:t>
            </a:r>
            <a:r>
              <a:rPr lang="ja-JP" altLang="en-US"/>
              <a:t>版　</a:t>
            </a:r>
            <a:r>
              <a:rPr lang="en-US" altLang="ja-JP"/>
              <a:t>2012</a:t>
            </a:r>
            <a:r>
              <a:rPr lang="ja-JP" altLang="en-US"/>
              <a:t>年</a:t>
            </a:r>
            <a:r>
              <a:rPr lang="en-US" altLang="ja-JP"/>
              <a:t>』2-3</a:t>
            </a:r>
            <a:r>
              <a:rPr lang="ja-JP" altLang="en-US"/>
              <a:t>頁</a:t>
            </a:r>
          </a:p>
        </p:txBody>
      </p:sp>
      <p:cxnSp>
        <p:nvCxnSpPr>
          <p:cNvPr id="7" name="直線コネクタ 6"/>
          <p:cNvCxnSpPr/>
          <p:nvPr/>
        </p:nvCxnSpPr>
        <p:spPr>
          <a:xfrm>
            <a:off x="107504" y="4021485"/>
            <a:ext cx="41044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692027" y="3805461"/>
            <a:ext cx="2447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95923" y="6381328"/>
            <a:ext cx="8153450" cy="369332"/>
          </a:xfrm>
          <a:prstGeom prst="rect">
            <a:avLst/>
          </a:prstGeom>
          <a:noFill/>
        </p:spPr>
        <p:txBody>
          <a:bodyPr wrap="none" rtlCol="0">
            <a:spAutoFit/>
          </a:bodyPr>
          <a:lstStyle/>
          <a:p>
            <a:r>
              <a:rPr kumimoji="1" lang="ja-JP" altLang="en-US" dirty="0" smtClean="0"/>
              <a:t>換言すれば、</a:t>
            </a:r>
            <a:r>
              <a:rPr kumimoji="1" lang="en-US" altLang="ja-JP" dirty="0" smtClean="0"/>
              <a:t>Partnership income tax</a:t>
            </a:r>
            <a:r>
              <a:rPr kumimoji="1" lang="ja-JP" altLang="en-US" dirty="0" smtClean="0"/>
              <a:t>の出現は</a:t>
            </a:r>
            <a:r>
              <a:rPr kumimoji="1" lang="en-US" altLang="ja-JP" dirty="0" smtClean="0"/>
              <a:t>20</a:t>
            </a:r>
            <a:r>
              <a:rPr kumimoji="1" lang="ja-JP" altLang="en-US" dirty="0" smtClean="0"/>
              <a:t>世紀半ば。本格的には</a:t>
            </a:r>
            <a:r>
              <a:rPr kumimoji="1" lang="en-US" altLang="ja-JP" dirty="0" smtClean="0"/>
              <a:t>20</a:t>
            </a:r>
            <a:r>
              <a:rPr kumimoji="1" lang="ja-JP" altLang="en-US" dirty="0" smtClean="0"/>
              <a:t>世紀末。</a:t>
            </a:r>
            <a:r>
              <a:rPr lang="ja-JP" altLang="en-US" dirty="0" smtClean="0"/>
              <a:t> </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3200" dirty="0" smtClean="0"/>
              <a:t>法人所得税の特徴：</a:t>
            </a:r>
            <a:r>
              <a:rPr kumimoji="1" lang="en-US" altLang="ja-JP" dirty="0" smtClean="0"/>
              <a:t/>
            </a:r>
            <a:br>
              <a:rPr kumimoji="1" lang="en-US" altLang="ja-JP" dirty="0" smtClean="0"/>
            </a:br>
            <a:r>
              <a:rPr kumimoji="1" lang="ja-JP" altLang="en-US" dirty="0" smtClean="0"/>
              <a:t>企業会計と税務会計のズレ！</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99AC25A6-6BC3-46CD-B475-5A2806B95B58}" type="slidenum">
              <a:rPr lang="ja-JP" altLang="en-US" smtClean="0"/>
              <a:pPr>
                <a:defRPr/>
              </a:pPr>
              <a:t>23</a:t>
            </a:fld>
            <a:endParaRPr lang="ja-JP" alt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742" y="1628800"/>
            <a:ext cx="60102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267744" y="6521808"/>
            <a:ext cx="4131259" cy="369332"/>
          </a:xfrm>
          <a:prstGeom prst="rect">
            <a:avLst/>
          </a:prstGeom>
          <a:noFill/>
        </p:spPr>
        <p:txBody>
          <a:bodyPr wrap="none" rtlCol="0">
            <a:spAutoFit/>
          </a:bodyPr>
          <a:lstStyle/>
          <a:p>
            <a:r>
              <a:rPr kumimoji="1" lang="ja-JP" altLang="en-US" dirty="0" smtClean="0"/>
              <a:t>出典：川田剛</a:t>
            </a:r>
            <a:r>
              <a:rPr kumimoji="1" lang="en-US" altLang="ja-JP" dirty="0" smtClean="0"/>
              <a:t>『</a:t>
            </a:r>
            <a:r>
              <a:rPr kumimoji="1" lang="ja-JP" altLang="en-US" dirty="0" smtClean="0"/>
              <a:t>会計と税務のズレ！</a:t>
            </a:r>
            <a:r>
              <a:rPr kumimoji="1" lang="en-US" altLang="ja-JP" dirty="0" smtClean="0"/>
              <a:t>』28</a:t>
            </a:r>
            <a:r>
              <a:rPr kumimoji="1" lang="ja-JP" altLang="en-US" dirty="0" smtClean="0"/>
              <a:t>頁</a:t>
            </a:r>
            <a:endParaRPr kumimoji="1" lang="ja-JP" altLang="en-US" dirty="0"/>
          </a:p>
        </p:txBody>
      </p:sp>
      <p:sp>
        <p:nvSpPr>
          <p:cNvPr id="5" name="テキスト ボックス 4"/>
          <p:cNvSpPr txBox="1"/>
          <p:nvPr/>
        </p:nvSpPr>
        <p:spPr>
          <a:xfrm>
            <a:off x="2771800" y="3974"/>
            <a:ext cx="2207464" cy="369332"/>
          </a:xfrm>
          <a:prstGeom prst="rect">
            <a:avLst/>
          </a:prstGeom>
          <a:noFill/>
        </p:spPr>
        <p:txBody>
          <a:bodyPr wrap="none" rtlCol="0">
            <a:spAutoFit/>
          </a:bodyPr>
          <a:lstStyle/>
          <a:p>
            <a:r>
              <a:rPr kumimoji="1" lang="en-US" altLang="ja-JP" dirty="0" smtClean="0"/>
              <a:t>Corporate income tax</a:t>
            </a:r>
            <a:endParaRPr kumimoji="1" lang="ja-JP" altLang="en-US" dirty="0"/>
          </a:p>
        </p:txBody>
      </p:sp>
      <p:sp>
        <p:nvSpPr>
          <p:cNvPr id="6" name="テキスト ボックス 5"/>
          <p:cNvSpPr txBox="1"/>
          <p:nvPr/>
        </p:nvSpPr>
        <p:spPr>
          <a:xfrm>
            <a:off x="107504" y="3764753"/>
            <a:ext cx="1569660" cy="1177245"/>
          </a:xfrm>
          <a:prstGeom prst="rect">
            <a:avLst/>
          </a:prstGeom>
          <a:noFill/>
        </p:spPr>
        <p:txBody>
          <a:bodyPr wrap="none" rtlCol="0">
            <a:spAutoFit/>
          </a:bodyPr>
          <a:lstStyle/>
          <a:p>
            <a:r>
              <a:rPr kumimoji="1" lang="ja-JP" altLang="en-US" dirty="0" smtClean="0"/>
              <a:t>発生主義会計</a:t>
            </a:r>
            <a:endParaRPr kumimoji="1" lang="en-US" altLang="ja-JP" dirty="0" smtClean="0"/>
          </a:p>
          <a:p>
            <a:r>
              <a:rPr lang="ja-JP" altLang="en-US" sz="1050" dirty="0" smtClean="0"/>
              <a:t>毎年、一年間の利益の</a:t>
            </a:r>
            <a:endParaRPr lang="en-US" altLang="ja-JP" sz="1050" dirty="0" smtClean="0"/>
          </a:p>
          <a:p>
            <a:r>
              <a:rPr lang="ja-JP" altLang="en-US" sz="1050" dirty="0" smtClean="0"/>
              <a:t>発生総額を認識する。</a:t>
            </a:r>
            <a:endParaRPr lang="en-US" altLang="ja-JP" sz="1050" dirty="0" smtClean="0"/>
          </a:p>
          <a:p>
            <a:endParaRPr lang="en-US" altLang="ja-JP" sz="1050" dirty="0"/>
          </a:p>
          <a:p>
            <a:r>
              <a:rPr lang="ja-JP" altLang="en-US" sz="1050" dirty="0" smtClean="0"/>
              <a:t>利益＝収益－費用</a:t>
            </a:r>
            <a:endParaRPr lang="en-US" altLang="ja-JP" sz="1050" dirty="0" smtClean="0"/>
          </a:p>
          <a:p>
            <a:endParaRPr kumimoji="1" lang="ja-JP" altLang="en-US" sz="1050" dirty="0"/>
          </a:p>
        </p:txBody>
      </p:sp>
    </p:spTree>
    <p:extLst>
      <p:ext uri="{BB962C8B-B14F-4D97-AF65-F5344CB8AC3E}">
        <p14:creationId xmlns:p14="http://schemas.microsoft.com/office/powerpoint/2010/main" val="2076587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sz="2800" dirty="0"/>
              <a:t>USA</a:t>
            </a:r>
            <a:r>
              <a:rPr kumimoji="1" lang="ja-JP" altLang="en-US" sz="2800" dirty="0" smtClean="0"/>
              <a:t>：「国家権威を出来るだけ排除した社会」作り実験</a:t>
            </a:r>
            <a:endParaRPr kumimoji="1" lang="ja-JP" altLang="en-US" sz="2800" dirty="0"/>
          </a:p>
        </p:txBody>
      </p:sp>
      <p:sp>
        <p:nvSpPr>
          <p:cNvPr id="4" name="コンテンツ プレースホルダー 3"/>
          <p:cNvSpPr>
            <a:spLocks noGrp="1"/>
          </p:cNvSpPr>
          <p:nvPr>
            <p:ph idx="1"/>
          </p:nvPr>
        </p:nvSpPr>
        <p:spPr>
          <a:xfrm>
            <a:off x="457200" y="1600200"/>
            <a:ext cx="8291264" cy="4525963"/>
          </a:xfrm>
        </p:spPr>
        <p:txBody>
          <a:bodyPr/>
          <a:lstStyle/>
          <a:p>
            <a:r>
              <a:rPr kumimoji="1" lang="ja-JP" altLang="en-US" sz="2400" dirty="0" smtClean="0"/>
              <a:t>メイフラワー契約（</a:t>
            </a:r>
            <a:r>
              <a:rPr kumimoji="1" lang="en-US" altLang="ja-JP" sz="2400" dirty="0" smtClean="0"/>
              <a:t>Mayflower Compact, 1620)</a:t>
            </a:r>
            <a:r>
              <a:rPr kumimoji="1" lang="ja-JP" altLang="en-US" sz="2400" dirty="0" smtClean="0"/>
              <a:t>：</a:t>
            </a:r>
            <a:r>
              <a:rPr lang="en-US" altLang="ja-JP" sz="2400" dirty="0" smtClean="0"/>
              <a:t/>
            </a:r>
            <a:br>
              <a:rPr lang="en-US" altLang="ja-JP" sz="2400" dirty="0" smtClean="0"/>
            </a:br>
            <a:r>
              <a:rPr lang="ja-JP" altLang="en-US" sz="2400" dirty="0" smtClean="0"/>
              <a:t>本証書により、神と互いの前で厳粛且つ相互に契約を結び、より良き秩序と安全、そしてこの目的の遂行のため、自身達をともに結びつけて</a:t>
            </a:r>
            <a:r>
              <a:rPr lang="ja-JP" altLang="en-US" sz="2400" dirty="0" smtClean="0">
                <a:solidFill>
                  <a:srgbClr val="FF0000"/>
                </a:solidFill>
              </a:rPr>
              <a:t>市民的政治体</a:t>
            </a:r>
            <a:r>
              <a:rPr lang="ja-JP" altLang="en-US" sz="2400" dirty="0" smtClean="0"/>
              <a:t>とする</a:t>
            </a:r>
            <a:r>
              <a:rPr lang="en-US" altLang="ja-JP" sz="2400" dirty="0" smtClean="0"/>
              <a:t>(combine ourselves together into </a:t>
            </a:r>
            <a:r>
              <a:rPr lang="en-US" altLang="ja-JP" sz="2400" dirty="0" smtClean="0">
                <a:solidFill>
                  <a:srgbClr val="FF0000"/>
                </a:solidFill>
              </a:rPr>
              <a:t>a civil body politic</a:t>
            </a:r>
            <a:r>
              <a:rPr lang="en-US" altLang="ja-JP" sz="2400" dirty="0" smtClean="0"/>
              <a:t>)</a:t>
            </a:r>
            <a:r>
              <a:rPr lang="ja-JP" altLang="en-US" sz="2400" dirty="0" err="1" smtClean="0"/>
              <a:t>。</a:t>
            </a:r>
            <a:r>
              <a:rPr lang="en-US" altLang="ja-JP" sz="2400" dirty="0" smtClean="0"/>
              <a:t/>
            </a:r>
            <a:br>
              <a:rPr lang="en-US" altLang="ja-JP" sz="2400" dirty="0" smtClean="0"/>
            </a:br>
            <a:r>
              <a:rPr lang="ja-JP" altLang="en-US" sz="2400" dirty="0" smtClean="0"/>
              <a:t>出典：佐藤俊樹</a:t>
            </a:r>
            <a:r>
              <a:rPr lang="en-US" altLang="ja-JP" sz="2400" dirty="0" smtClean="0"/>
              <a:t>『</a:t>
            </a:r>
            <a:r>
              <a:rPr lang="ja-JP" altLang="en-US" sz="2400" dirty="0" smtClean="0"/>
              <a:t>近代・組織・資本主義</a:t>
            </a:r>
            <a:r>
              <a:rPr lang="en-US" altLang="ja-JP" sz="2400" dirty="0" smtClean="0"/>
              <a:t>』81</a:t>
            </a:r>
            <a:r>
              <a:rPr lang="ja-JP" altLang="en-US" sz="2400" dirty="0" smtClean="0"/>
              <a:t>頁</a:t>
            </a:r>
            <a:r>
              <a:rPr lang="en-US" altLang="ja-JP" sz="2400" dirty="0" smtClean="0"/>
              <a:t/>
            </a:r>
            <a:br>
              <a:rPr lang="en-US" altLang="ja-JP" sz="2400" dirty="0" smtClean="0"/>
            </a:br>
            <a:endParaRPr kumimoji="1" lang="en-US" altLang="ja-JP" sz="2400" dirty="0" smtClean="0"/>
          </a:p>
          <a:p>
            <a:r>
              <a:rPr kumimoji="1" lang="ja-JP" altLang="en-US" sz="2400" dirty="0" smtClean="0"/>
              <a:t>ボストン茶会事件（</a:t>
            </a:r>
            <a:r>
              <a:rPr lang="en-US" altLang="ja-JP" sz="2400" dirty="0" smtClean="0"/>
              <a:t>1773</a:t>
            </a:r>
            <a:r>
              <a:rPr lang="ja-JP" altLang="en-US" sz="2400" dirty="0" smtClean="0"/>
              <a:t>年）</a:t>
            </a:r>
            <a:endParaRPr lang="en-US" altLang="ja-JP" sz="2400" dirty="0" smtClean="0"/>
          </a:p>
          <a:p>
            <a:r>
              <a:rPr kumimoji="1" lang="ja-JP" altLang="en-US" sz="2400" dirty="0"/>
              <a:t>独立</a:t>
            </a:r>
            <a:r>
              <a:rPr kumimoji="1" lang="ja-JP" altLang="en-US" sz="2400" dirty="0" smtClean="0"/>
              <a:t>宣言（革命権、</a:t>
            </a:r>
            <a:r>
              <a:rPr kumimoji="1" lang="en-US" altLang="ja-JP" sz="2400" dirty="0" smtClean="0"/>
              <a:t>1776</a:t>
            </a:r>
            <a:r>
              <a:rPr kumimoji="1" lang="ja-JP" altLang="en-US" sz="2400" dirty="0" smtClean="0"/>
              <a:t>年）</a:t>
            </a:r>
            <a:endParaRPr kumimoji="1" lang="en-US" altLang="ja-JP" sz="2400" dirty="0" smtClean="0"/>
          </a:p>
          <a:p>
            <a:r>
              <a:rPr lang="ja-JP" altLang="en-US" sz="2400" dirty="0"/>
              <a:t>合衆国</a:t>
            </a:r>
            <a:r>
              <a:rPr lang="ja-JP" altLang="en-US" sz="2400" dirty="0" smtClean="0"/>
              <a:t>憲法（世界初の成文憲法、国家主権の制限、</a:t>
            </a:r>
            <a:r>
              <a:rPr lang="en-US" altLang="ja-JP" sz="2400" dirty="0" smtClean="0"/>
              <a:t>1787</a:t>
            </a:r>
            <a:r>
              <a:rPr lang="ja-JP" altLang="en-US" sz="2400" dirty="0" smtClean="0"/>
              <a:t>年）</a:t>
            </a:r>
            <a:r>
              <a:rPr kumimoji="1" lang="en-US" altLang="ja-JP" sz="2400" dirty="0" smtClean="0"/>
              <a:t/>
            </a:r>
            <a:br>
              <a:rPr kumimoji="1" lang="en-US" altLang="ja-JP" sz="2400" dirty="0" smtClean="0"/>
            </a:br>
            <a:r>
              <a:rPr kumimoji="1" lang="en-US" altLang="ja-JP" sz="2400" dirty="0" smtClean="0"/>
              <a:t/>
            </a:r>
            <a:br>
              <a:rPr kumimoji="1" lang="en-US" altLang="ja-JP" sz="2400" dirty="0" smtClean="0"/>
            </a:br>
            <a:endParaRPr kumimoji="1" lang="en-US" altLang="ja-JP" sz="2400" dirty="0" smtClean="0"/>
          </a:p>
        </p:txBody>
      </p:sp>
      <p:sp>
        <p:nvSpPr>
          <p:cNvPr id="2" name="スライド番号プレースホルダー 1"/>
          <p:cNvSpPr>
            <a:spLocks noGrp="1"/>
          </p:cNvSpPr>
          <p:nvPr>
            <p:ph type="sldNum" sz="quarter" idx="12"/>
          </p:nvPr>
        </p:nvSpPr>
        <p:spPr/>
        <p:txBody>
          <a:bodyPr/>
          <a:lstStyle/>
          <a:p>
            <a:pPr>
              <a:defRPr/>
            </a:pPr>
            <a:fld id="{99AC25A6-6BC3-46CD-B475-5A2806B95B58}" type="slidenum">
              <a:rPr lang="ja-JP" altLang="en-US" smtClean="0"/>
              <a:pPr>
                <a:defRPr/>
              </a:pPr>
              <a:t>24</a:t>
            </a:fld>
            <a:endParaRPr lang="ja-JP" altLang="en-US"/>
          </a:p>
        </p:txBody>
      </p:sp>
      <p:sp>
        <p:nvSpPr>
          <p:cNvPr id="5" name="テキスト ボックス 4"/>
          <p:cNvSpPr txBox="1"/>
          <p:nvPr/>
        </p:nvSpPr>
        <p:spPr>
          <a:xfrm>
            <a:off x="0" y="5929694"/>
            <a:ext cx="9225346" cy="369332"/>
          </a:xfrm>
          <a:prstGeom prst="rect">
            <a:avLst/>
          </a:prstGeom>
          <a:noFill/>
        </p:spPr>
        <p:txBody>
          <a:bodyPr wrap="none" rtlCol="0">
            <a:spAutoFit/>
          </a:bodyPr>
          <a:lstStyle/>
          <a:p>
            <a:r>
              <a:rPr kumimoji="1" lang="ja-JP" altLang="en-US" sz="1600" dirty="0" smtClean="0">
                <a:solidFill>
                  <a:srgbClr val="FF0000"/>
                </a:solidFill>
              </a:rPr>
              <a:t>「損益認識権限</a:t>
            </a:r>
            <a:r>
              <a:rPr kumimoji="1" lang="ja-JP" altLang="en-US" sz="1600" dirty="0" smtClean="0"/>
              <a:t>が、</a:t>
            </a:r>
            <a:r>
              <a:rPr kumimoji="1" lang="en-US" altLang="ja-JP" sz="1600" dirty="0" smtClean="0"/>
              <a:t>Corporate</a:t>
            </a:r>
            <a:r>
              <a:rPr kumimoji="1" lang="ja-JP" altLang="en-US" sz="1600" dirty="0" smtClean="0"/>
              <a:t>税制では</a:t>
            </a:r>
            <a:r>
              <a:rPr kumimoji="1" lang="ja-JP" altLang="en-US" sz="1600" dirty="0" smtClean="0">
                <a:solidFill>
                  <a:srgbClr val="FF0000"/>
                </a:solidFill>
              </a:rPr>
              <a:t>国家側</a:t>
            </a:r>
            <a:r>
              <a:rPr kumimoji="1" lang="ja-JP" altLang="en-US" sz="1600" dirty="0" smtClean="0"/>
              <a:t>にあり、</a:t>
            </a:r>
            <a:r>
              <a:rPr kumimoji="1" lang="en-US" altLang="ja-JP" sz="1600" dirty="0" smtClean="0"/>
              <a:t>Partnership</a:t>
            </a:r>
            <a:r>
              <a:rPr kumimoji="1" lang="ja-JP" altLang="en-US" sz="1600" dirty="0" smtClean="0"/>
              <a:t>税制では</a:t>
            </a:r>
            <a:r>
              <a:rPr kumimoji="1" lang="ja-JP" altLang="en-US" sz="1600" dirty="0" smtClean="0">
                <a:solidFill>
                  <a:srgbClr val="FF0000"/>
                </a:solidFill>
              </a:rPr>
              <a:t>事業者側</a:t>
            </a:r>
            <a:r>
              <a:rPr kumimoji="1" lang="ja-JP" altLang="en-US" sz="1600" dirty="0" smtClean="0"/>
              <a:t>にあること</a:t>
            </a:r>
            <a:r>
              <a:rPr kumimoji="1" lang="ja-JP" altLang="en-US" dirty="0" smtClean="0"/>
              <a:t>。」の主因</a:t>
            </a:r>
            <a:endParaRPr kumimoji="1" lang="ja-JP" altLang="en-US" dirty="0"/>
          </a:p>
        </p:txBody>
      </p:sp>
    </p:spTree>
    <p:extLst>
      <p:ext uri="{BB962C8B-B14F-4D97-AF65-F5344CB8AC3E}">
        <p14:creationId xmlns:p14="http://schemas.microsoft.com/office/powerpoint/2010/main" val="1611436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ln w="25400">
            <a:solidFill>
              <a:schemeClr val="tx1"/>
            </a:solidFill>
            <a:miter lim="800000"/>
            <a:headEnd/>
            <a:tailEnd/>
          </a:ln>
        </p:spPr>
        <p:txBody>
          <a:bodyPr/>
          <a:lstStyle/>
          <a:p>
            <a:pPr eaLnBrk="1" hangingPunct="1"/>
            <a:r>
              <a:rPr lang="en-US" altLang="ja-JP" smtClean="0"/>
              <a:t>JCT </a:t>
            </a:r>
            <a:r>
              <a:rPr lang="ja-JP" altLang="en-US" sz="1400" smtClean="0"/>
              <a:t>両議員合同税制委員会</a:t>
            </a:r>
          </a:p>
        </p:txBody>
      </p:sp>
      <p:sp>
        <p:nvSpPr>
          <p:cNvPr id="3" name="コンテンツ プレースホルダー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ja-JP" altLang="en-US" dirty="0" smtClean="0"/>
              <a:t>委員は</a:t>
            </a:r>
            <a:r>
              <a:rPr lang="en-US" altLang="ja-JP" dirty="0" smtClean="0"/>
              <a:t>10</a:t>
            </a:r>
            <a:r>
              <a:rPr lang="ja-JP" altLang="en-US" dirty="0" smtClean="0"/>
              <a:t>人。与党：野党＝</a:t>
            </a:r>
            <a:r>
              <a:rPr lang="en-US" altLang="ja-JP" dirty="0" smtClean="0"/>
              <a:t>3:2</a:t>
            </a:r>
            <a:r>
              <a:rPr lang="ja-JP" altLang="en-US" dirty="0" err="1" smtClean="0"/>
              <a:t>、</a:t>
            </a:r>
            <a:r>
              <a:rPr lang="ja-JP" altLang="en-US" dirty="0" smtClean="0"/>
              <a:t>上院</a:t>
            </a:r>
            <a:r>
              <a:rPr lang="en-US" altLang="ja-JP" sz="1400" dirty="0" smtClean="0"/>
              <a:t>Finance committee</a:t>
            </a:r>
            <a:r>
              <a:rPr lang="en-US" altLang="ja-JP" dirty="0" smtClean="0"/>
              <a:t>5</a:t>
            </a:r>
            <a:r>
              <a:rPr lang="ja-JP" altLang="en-US" dirty="0" smtClean="0"/>
              <a:t>人、下院</a:t>
            </a:r>
            <a:r>
              <a:rPr lang="en-US" altLang="ja-JP" sz="1400" dirty="0" smtClean="0"/>
              <a:t>Ways and Means committee</a:t>
            </a:r>
            <a:r>
              <a:rPr lang="en-US" altLang="ja-JP" dirty="0" smtClean="0"/>
              <a:t>5</a:t>
            </a:r>
            <a:r>
              <a:rPr lang="ja-JP" altLang="en-US" dirty="0" smtClean="0"/>
              <a:t>人。</a:t>
            </a:r>
            <a:endParaRPr lang="en-US" altLang="ja-JP" dirty="0" smtClean="0"/>
          </a:p>
          <a:p>
            <a:pPr eaLnBrk="1" fontAlgn="auto" hangingPunct="1">
              <a:spcAft>
                <a:spcPts val="0"/>
              </a:spcAft>
              <a:buFont typeface="Arial" pitchFamily="34" charset="0"/>
              <a:buChar char="•"/>
              <a:defRPr/>
            </a:pPr>
            <a:r>
              <a:rPr lang="en-US" altLang="ja-JP" dirty="0" smtClean="0"/>
              <a:t>1926</a:t>
            </a:r>
            <a:r>
              <a:rPr lang="ja-JP" altLang="en-US" dirty="0" smtClean="0"/>
              <a:t>年設立。</a:t>
            </a:r>
            <a:endParaRPr lang="en-US" altLang="ja-JP" dirty="0" smtClean="0"/>
          </a:p>
          <a:p>
            <a:pPr eaLnBrk="1" fontAlgn="auto" hangingPunct="1">
              <a:spcAft>
                <a:spcPts val="0"/>
              </a:spcAft>
              <a:buFont typeface="Arial" pitchFamily="34" charset="0"/>
              <a:buChar char="•"/>
              <a:defRPr/>
            </a:pPr>
            <a:r>
              <a:rPr lang="ja-JP" altLang="en-US" dirty="0" smtClean="0"/>
              <a:t>職務は：</a:t>
            </a:r>
            <a:r>
              <a:rPr lang="en-US" altLang="ja-JP" dirty="0" smtClean="0"/>
              <a:t/>
            </a:r>
            <a:br>
              <a:rPr lang="en-US" altLang="ja-JP" dirty="0" smtClean="0"/>
            </a:br>
            <a:r>
              <a:rPr lang="en-US" altLang="ja-JP" sz="1900" dirty="0" smtClean="0"/>
              <a:t>1. </a:t>
            </a:r>
            <a:r>
              <a:rPr lang="ja-JP" altLang="en-US" sz="1900" dirty="0" smtClean="0"/>
              <a:t>内国歳入税の</a:t>
            </a:r>
            <a:r>
              <a:rPr lang="en-US" altLang="ja-JP" sz="1900" dirty="0" smtClean="0"/>
              <a:t>operation, effects, and administration </a:t>
            </a:r>
            <a:r>
              <a:rPr lang="ja-JP" altLang="en-US" sz="1900" dirty="0" smtClean="0"/>
              <a:t>に関する検討</a:t>
            </a:r>
            <a:r>
              <a:rPr lang="en-US" altLang="ja-JP" sz="1900" dirty="0" smtClean="0"/>
              <a:t/>
            </a:r>
            <a:br>
              <a:rPr lang="en-US" altLang="ja-JP" sz="1900" dirty="0" smtClean="0"/>
            </a:br>
            <a:r>
              <a:rPr lang="en-US" altLang="ja-JP" sz="1900" dirty="0" smtClean="0"/>
              <a:t>2. </a:t>
            </a:r>
            <a:r>
              <a:rPr lang="ja-JP" altLang="en-US" sz="1900" dirty="0" smtClean="0"/>
              <a:t>税の簡素化のための手段と方法に関する検討</a:t>
            </a:r>
            <a:r>
              <a:rPr lang="en-US" altLang="ja-JP" sz="1900" dirty="0" smtClean="0"/>
              <a:t/>
            </a:r>
            <a:br>
              <a:rPr lang="en-US" altLang="ja-JP" sz="1900" dirty="0" smtClean="0"/>
            </a:br>
            <a:r>
              <a:rPr lang="en-US" altLang="ja-JP" sz="1900" dirty="0" smtClean="0"/>
              <a:t>3. </a:t>
            </a:r>
            <a:r>
              <a:rPr lang="ja-JP" altLang="en-US" sz="1900" dirty="0" smtClean="0"/>
              <a:t>それら検討の結果を報告書にまとめ</a:t>
            </a:r>
            <a:r>
              <a:rPr lang="en-US" altLang="ja-JP" sz="1900" dirty="0" smtClean="0"/>
              <a:t>recommendations</a:t>
            </a:r>
            <a:r>
              <a:rPr lang="ja-JP" altLang="en-US" sz="1900" dirty="0" smtClean="0"/>
              <a:t>を作成する。</a:t>
            </a:r>
            <a:r>
              <a:rPr lang="en-US" altLang="ja-JP" sz="1900" dirty="0" smtClean="0"/>
              <a:t/>
            </a:r>
            <a:br>
              <a:rPr lang="en-US" altLang="ja-JP" sz="1900" dirty="0" smtClean="0"/>
            </a:br>
            <a:r>
              <a:rPr lang="en-US" altLang="ja-JP" sz="1900" dirty="0" smtClean="0"/>
              <a:t>4. $2M</a:t>
            </a:r>
            <a:r>
              <a:rPr lang="ja-JP" altLang="en-US" sz="1900" dirty="0" smtClean="0"/>
              <a:t>を超える税の</a:t>
            </a:r>
            <a:r>
              <a:rPr lang="en-US" altLang="ja-JP" sz="1900" dirty="0" smtClean="0"/>
              <a:t>refund or credit</a:t>
            </a:r>
            <a:r>
              <a:rPr lang="ja-JP" altLang="en-US" sz="1900" dirty="0" smtClean="0"/>
              <a:t>に関し</a:t>
            </a:r>
            <a:r>
              <a:rPr lang="en-US" altLang="ja-JP" sz="1900" dirty="0" smtClean="0"/>
              <a:t>Review</a:t>
            </a:r>
            <a:r>
              <a:rPr lang="ja-JP" altLang="en-US" sz="1900" dirty="0" smtClean="0"/>
              <a:t>する。</a:t>
            </a:r>
            <a:endParaRPr lang="en-US" altLang="ja-JP" sz="1900" dirty="0" smtClean="0"/>
          </a:p>
          <a:p>
            <a:pPr eaLnBrk="1" fontAlgn="auto" hangingPunct="1">
              <a:spcAft>
                <a:spcPts val="0"/>
              </a:spcAft>
              <a:buFont typeface="Arial" pitchFamily="34" charset="0"/>
              <a:buChar char="•"/>
              <a:defRPr/>
            </a:pPr>
            <a:r>
              <a:rPr lang="ja-JP" altLang="en-US" dirty="0" smtClean="0"/>
              <a:t>スタッフ</a:t>
            </a:r>
            <a:r>
              <a:rPr lang="en-US" altLang="ja-JP" sz="1400" dirty="0" err="1" smtClean="0"/>
              <a:t>Ph.D</a:t>
            </a:r>
            <a:r>
              <a:rPr lang="en-US" altLang="ja-JP" sz="1400" dirty="0" smtClean="0"/>
              <a:t> economists, attorneys, and accountants</a:t>
            </a:r>
            <a:r>
              <a:rPr lang="ja-JP" altLang="en-US" dirty="0" smtClean="0"/>
              <a:t>の職務は：</a:t>
            </a:r>
            <a:r>
              <a:rPr lang="en-US" altLang="ja-JP" dirty="0" smtClean="0"/>
              <a:t/>
            </a:r>
            <a:br>
              <a:rPr lang="en-US" altLang="ja-JP" dirty="0" smtClean="0"/>
            </a:br>
            <a:r>
              <a:rPr lang="en-US" altLang="ja-JP" sz="1900" dirty="0" smtClean="0"/>
              <a:t>•</a:t>
            </a:r>
            <a:r>
              <a:rPr lang="ja-JP" altLang="en-US" sz="1900" dirty="0" smtClean="0"/>
              <a:t>法文づくりのアシスト、立法提案の分析と展開のアシスト</a:t>
            </a:r>
            <a:r>
              <a:rPr lang="en-US" altLang="ja-JP" sz="1900" dirty="0" smtClean="0"/>
              <a:t>;</a:t>
            </a:r>
            <a:br>
              <a:rPr lang="en-US" altLang="ja-JP" sz="1900" dirty="0" smtClean="0"/>
            </a:br>
            <a:r>
              <a:rPr lang="en-US" altLang="ja-JP" sz="1900" dirty="0" smtClean="0"/>
              <a:t>•</a:t>
            </a:r>
            <a:r>
              <a:rPr lang="ja-JP" altLang="en-US" sz="1900" dirty="0" smtClean="0"/>
              <a:t>考案された提案による歳入の見積もり</a:t>
            </a:r>
            <a:r>
              <a:rPr lang="en-US" altLang="ja-JP" sz="1900" dirty="0" smtClean="0"/>
              <a:t>;</a:t>
            </a:r>
            <a:br>
              <a:rPr lang="en-US" altLang="ja-JP" sz="1900" dirty="0" smtClean="0"/>
            </a:br>
            <a:r>
              <a:rPr lang="en-US" altLang="ja-JP" sz="1900" dirty="0" smtClean="0"/>
              <a:t>•</a:t>
            </a:r>
            <a:r>
              <a:rPr lang="ja-JP" altLang="en-US" sz="1900" dirty="0" smtClean="0"/>
              <a:t>税以外の関連法の立法経緯の</a:t>
            </a:r>
            <a:r>
              <a:rPr lang="en-US" altLang="ja-JP" sz="1900" dirty="0" smtClean="0"/>
              <a:t>Drafting; and</a:t>
            </a:r>
            <a:br>
              <a:rPr lang="en-US" altLang="ja-JP" sz="1900" dirty="0" smtClean="0"/>
            </a:br>
            <a:r>
              <a:rPr lang="en-US" altLang="ja-JP" sz="1900" dirty="0" smtClean="0"/>
              <a:t>•Investigating various aspects of the Federal tax system.</a:t>
            </a:r>
          </a:p>
          <a:p>
            <a:pPr eaLnBrk="1" fontAlgn="auto" hangingPunct="1">
              <a:spcAft>
                <a:spcPts val="0"/>
              </a:spcAft>
              <a:buFont typeface="Arial" pitchFamily="34" charset="0"/>
              <a:buChar char="•"/>
              <a:defRPr/>
            </a:pPr>
            <a:endParaRPr lang="ja-JP" altLang="en-US" dirty="0" smtClean="0"/>
          </a:p>
        </p:txBody>
      </p:sp>
      <p:sp>
        <p:nvSpPr>
          <p:cNvPr id="4" name="スライド番号プレースホルダー 3"/>
          <p:cNvSpPr>
            <a:spLocks noGrp="1"/>
          </p:cNvSpPr>
          <p:nvPr>
            <p:ph type="sldNum" sz="quarter" idx="12"/>
          </p:nvPr>
        </p:nvSpPr>
        <p:spPr/>
        <p:txBody>
          <a:bodyPr/>
          <a:lstStyle/>
          <a:p>
            <a:pPr>
              <a:defRPr/>
            </a:pPr>
            <a:fld id="{3AB1B6AD-711A-492F-AEBD-EC665EF825B1}" type="slidenum">
              <a:rPr lang="ja-JP" altLang="en-US"/>
              <a:pPr>
                <a:defRPr/>
              </a:pPr>
              <a:t>25</a:t>
            </a:fld>
            <a:endParaRPr lang="ja-JP" altLang="en-US"/>
          </a:p>
        </p:txBody>
      </p:sp>
    </p:spTree>
    <p:extLst>
      <p:ext uri="{BB962C8B-B14F-4D97-AF65-F5344CB8AC3E}">
        <p14:creationId xmlns:p14="http://schemas.microsoft.com/office/powerpoint/2010/main" val="1821999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hlinkClick r:id="rId2"/>
              </a:rPr>
              <a:t>History</a:t>
            </a:r>
            <a:r>
              <a:rPr lang="ja-JP" altLang="en-US" dirty="0">
                <a:hlinkClick r:id="rId2"/>
              </a:rPr>
              <a:t> </a:t>
            </a:r>
            <a:r>
              <a:rPr lang="en-US" altLang="ja-JP" dirty="0" smtClean="0">
                <a:hlinkClick r:id="rId2"/>
              </a:rPr>
              <a:t>of IRS</a:t>
            </a:r>
            <a:endParaRPr kumimoji="1" lang="ja-JP" altLang="en-US" dirty="0"/>
          </a:p>
        </p:txBody>
      </p:sp>
      <p:sp>
        <p:nvSpPr>
          <p:cNvPr id="4" name="コンテンツ プレースホルダー 3"/>
          <p:cNvSpPr>
            <a:spLocks noGrp="1"/>
          </p:cNvSpPr>
          <p:nvPr>
            <p:ph idx="1"/>
          </p:nvPr>
        </p:nvSpPr>
        <p:spPr>
          <a:xfrm>
            <a:off x="457200" y="1600200"/>
            <a:ext cx="8291264" cy="4525963"/>
          </a:xfrm>
        </p:spPr>
        <p:txBody>
          <a:bodyPr/>
          <a:lstStyle/>
          <a:p>
            <a:r>
              <a:rPr lang="en-US" altLang="ja-JP" sz="1600" dirty="0" smtClean="0"/>
              <a:t>Origin:  IRS</a:t>
            </a:r>
            <a:r>
              <a:rPr lang="ja-JP" altLang="en-US" sz="1600" dirty="0" smtClean="0"/>
              <a:t>のﾙｰﾂは、南北戦争の</a:t>
            </a:r>
            <a:r>
              <a:rPr lang="en-US" altLang="ja-JP" sz="1600" dirty="0" smtClean="0"/>
              <a:t>1862</a:t>
            </a:r>
            <a:r>
              <a:rPr lang="ja-JP" altLang="en-US" sz="1600" dirty="0" smtClean="0"/>
              <a:t>年、ﾘﾝｶｰﾝ大統領が戦費を賄うために所得税法を定め、内国歳入に関するｺﾐｯｼｮﾅｰ職を設けたことにある。この</a:t>
            </a:r>
            <a:r>
              <a:rPr lang="en-US" altLang="ja-JP" sz="1600" dirty="0" smtClean="0"/>
              <a:t>10</a:t>
            </a:r>
            <a:r>
              <a:rPr lang="ja-JP" altLang="en-US" sz="1600" dirty="0" smtClean="0"/>
              <a:t>年後、所得税は廃止になる。</a:t>
            </a:r>
            <a:r>
              <a:rPr lang="en-US" altLang="ja-JP" sz="1600" dirty="0" smtClean="0"/>
              <a:t>1894</a:t>
            </a:r>
            <a:r>
              <a:rPr lang="ja-JP" altLang="en-US" sz="1600" dirty="0" smtClean="0"/>
              <a:t>年、所得税は国会により復活されるが、最高裁が違憲だとしてその後何年も実施されなかった。</a:t>
            </a:r>
            <a:endParaRPr lang="en-US" altLang="ja-JP" sz="1600" dirty="0" smtClean="0"/>
          </a:p>
          <a:p>
            <a:r>
              <a:rPr lang="en-US" altLang="ja-JP" sz="1600" dirty="0" smtClean="0"/>
              <a:t>16th Amendment</a:t>
            </a:r>
            <a:r>
              <a:rPr lang="ja-JP" altLang="en-US" sz="1600" dirty="0" smtClean="0"/>
              <a:t>：</a:t>
            </a:r>
            <a:r>
              <a:rPr lang="en-US" altLang="ja-JP" sz="1600" dirty="0" smtClean="0"/>
              <a:t> 1913</a:t>
            </a:r>
            <a:r>
              <a:rPr lang="ja-JP" altLang="en-US" sz="1600" dirty="0" smtClean="0"/>
              <a:t>年、ﾜｲｵﾐﾝｸﾞ州が憲法修正第十六条「所得税の賦課及び徴収」を批准し、これをもって</a:t>
            </a:r>
            <a:r>
              <a:rPr lang="en-US" altLang="ja-JP" sz="1600" dirty="0" smtClean="0"/>
              <a:t>4</a:t>
            </a:r>
            <a:r>
              <a:rPr lang="ja-JP" altLang="en-US" sz="1600" dirty="0" smtClean="0"/>
              <a:t>分の</a:t>
            </a:r>
            <a:r>
              <a:rPr lang="en-US" altLang="ja-JP" sz="1600" dirty="0" smtClean="0"/>
              <a:t>3</a:t>
            </a:r>
            <a:r>
              <a:rPr lang="ja-JP" altLang="en-US" sz="1600" dirty="0" smtClean="0"/>
              <a:t>以上の州が批准したことになり、憲法が修正された。国会が所得税を法制化できることになった。同年、国会が</a:t>
            </a:r>
            <a:r>
              <a:rPr lang="ja-JP" altLang="en-US" sz="1600" dirty="0" smtClean="0">
                <a:hlinkClick r:id="rId3"/>
              </a:rPr>
              <a:t>最初の所得税申告書（</a:t>
            </a:r>
            <a:r>
              <a:rPr lang="en-US" altLang="ja-JP" sz="1600" dirty="0" smtClean="0">
                <a:hlinkClick r:id="rId3"/>
              </a:rPr>
              <a:t>Form 1040</a:t>
            </a:r>
            <a:r>
              <a:rPr lang="ja-JP" altLang="en-US" sz="1600" dirty="0" smtClean="0">
                <a:hlinkClick r:id="rId3"/>
              </a:rPr>
              <a:t>）</a:t>
            </a:r>
            <a:r>
              <a:rPr lang="ja-JP" altLang="en-US" sz="1600" dirty="0" smtClean="0"/>
              <a:t>を定め、</a:t>
            </a:r>
            <a:r>
              <a:rPr lang="en-US" altLang="ja-JP" sz="1600" dirty="0" smtClean="0"/>
              <a:t> $3,000 </a:t>
            </a:r>
            <a:r>
              <a:rPr lang="ja-JP" altLang="en-US" sz="1600" dirty="0" smtClean="0"/>
              <a:t>以上の個人所得に</a:t>
            </a:r>
            <a:r>
              <a:rPr lang="en-US" altLang="ja-JP" sz="1600" dirty="0" smtClean="0"/>
              <a:t>1%</a:t>
            </a:r>
            <a:r>
              <a:rPr lang="ja-JP" altLang="en-US" sz="1600" dirty="0" smtClean="0"/>
              <a:t>税、</a:t>
            </a:r>
            <a:r>
              <a:rPr lang="en-US" altLang="ja-JP" sz="1600" dirty="0" smtClean="0"/>
              <a:t> $500,000 </a:t>
            </a:r>
            <a:r>
              <a:rPr lang="ja-JP" altLang="en-US" sz="1600" dirty="0" smtClean="0"/>
              <a:t>以上の個人所得に</a:t>
            </a:r>
            <a:r>
              <a:rPr lang="en-US" altLang="ja-JP" sz="1600" dirty="0" smtClean="0"/>
              <a:t>6%</a:t>
            </a:r>
            <a:r>
              <a:rPr lang="ja-JP" altLang="en-US" sz="1600" dirty="0" smtClean="0"/>
              <a:t>の超過税が課されることになった。</a:t>
            </a:r>
            <a:r>
              <a:rPr lang="en-US" altLang="ja-JP" sz="1600" dirty="0" smtClean="0"/>
              <a:t/>
            </a:r>
            <a:br>
              <a:rPr lang="en-US" altLang="ja-JP" sz="1600" dirty="0" smtClean="0"/>
            </a:br>
            <a:r>
              <a:rPr lang="en-US" altLang="ja-JP" sz="1600" dirty="0" smtClean="0"/>
              <a:t>1918</a:t>
            </a:r>
            <a:r>
              <a:rPr lang="ja-JP" altLang="en-US" sz="1600" dirty="0" smtClean="0"/>
              <a:t>年第一次世界大戦の最中、戦費を賄うために所得税最高税率は</a:t>
            </a:r>
            <a:r>
              <a:rPr lang="en-US" altLang="ja-JP" sz="1600" dirty="0" smtClean="0"/>
              <a:t>77%</a:t>
            </a:r>
            <a:r>
              <a:rPr lang="ja-JP" altLang="en-US" sz="1600" dirty="0" smtClean="0"/>
              <a:t>に上げられた。戦後は速やかに下げられ、</a:t>
            </a:r>
            <a:r>
              <a:rPr lang="en-US" altLang="ja-JP" sz="1600" dirty="0" smtClean="0"/>
              <a:t>1929</a:t>
            </a:r>
            <a:r>
              <a:rPr lang="ja-JP" altLang="en-US" sz="1600" dirty="0" smtClean="0"/>
              <a:t>年にはそれは</a:t>
            </a:r>
            <a:r>
              <a:rPr lang="en-US" altLang="ja-JP" sz="1600" dirty="0" smtClean="0"/>
              <a:t>24%</a:t>
            </a:r>
            <a:r>
              <a:rPr lang="ja-JP" altLang="en-US" sz="1600" dirty="0" smtClean="0"/>
              <a:t>になったが、大恐慌の際は再び上げられた。第二次世界大戦時には、国会は雇用維持税と四半期ごとの中間納税を導入した。</a:t>
            </a:r>
            <a:endParaRPr lang="en-US" altLang="ja-JP" sz="1600" dirty="0" smtClean="0"/>
          </a:p>
          <a:p>
            <a:r>
              <a:rPr lang="en-US" altLang="ja-JP" sz="1600" dirty="0" smtClean="0"/>
              <a:t>A New Name</a:t>
            </a:r>
            <a:r>
              <a:rPr lang="ja-JP" altLang="en-US" sz="1600" dirty="0" smtClean="0"/>
              <a:t>：　</a:t>
            </a:r>
            <a:r>
              <a:rPr lang="en-US" altLang="ja-JP" sz="1600" dirty="0" smtClean="0"/>
              <a:t>1950</a:t>
            </a:r>
            <a:r>
              <a:rPr lang="ja-JP" altLang="en-US" sz="1600" dirty="0" smtClean="0"/>
              <a:t>年代、</a:t>
            </a:r>
            <a:r>
              <a:rPr lang="en-US" altLang="ja-JP" sz="1600" dirty="0" smtClean="0"/>
              <a:t> The Bureau of Internal Revenue </a:t>
            </a:r>
            <a:r>
              <a:rPr lang="ja-JP" altLang="en-US" sz="1600" dirty="0" smtClean="0"/>
              <a:t>という政府機関が設立され、税理経験者と専門職による税務行政が一元化された。その後名前が、</a:t>
            </a:r>
            <a:r>
              <a:rPr lang="en-US" altLang="ja-JP" sz="1600" dirty="0" smtClean="0"/>
              <a:t>the Internal Revenue Service</a:t>
            </a:r>
            <a:r>
              <a:rPr lang="ja-JP" altLang="en-US" sz="1600" dirty="0" smtClean="0"/>
              <a:t>と変えられ、</a:t>
            </a:r>
            <a:r>
              <a:rPr lang="en-US" altLang="ja-JP" sz="1600" dirty="0" smtClean="0"/>
              <a:t>IRS commissioner</a:t>
            </a:r>
            <a:r>
              <a:rPr lang="ja-JP" altLang="en-US" sz="1600" dirty="0" smtClean="0"/>
              <a:t>と</a:t>
            </a:r>
            <a:r>
              <a:rPr lang="en-US" altLang="ja-JP" sz="1600" dirty="0" smtClean="0"/>
              <a:t>chief counsel</a:t>
            </a:r>
            <a:r>
              <a:rPr lang="ja-JP" altLang="en-US" sz="1600" dirty="0" smtClean="0"/>
              <a:t>だけが、大統領の指名と上院の承認によって決定されることになった。</a:t>
            </a:r>
            <a:endParaRPr lang="en-US" altLang="ja-JP" sz="1600" dirty="0" smtClean="0"/>
          </a:p>
          <a:p>
            <a:r>
              <a:rPr lang="en-US" altLang="ja-JP" sz="1600" dirty="0" smtClean="0"/>
              <a:t>Today’s IRS Organization</a:t>
            </a:r>
            <a:r>
              <a:rPr lang="ja-JP" altLang="en-US" sz="1600" dirty="0" smtClean="0"/>
              <a:t>：　</a:t>
            </a:r>
            <a:r>
              <a:rPr lang="en-US" altLang="ja-JP" sz="1600" dirty="0" smtClean="0"/>
              <a:t>The IRS Restructuring and Reform Act of 1998</a:t>
            </a:r>
            <a:r>
              <a:rPr lang="ja-JP" altLang="en-US" sz="1600" dirty="0" smtClean="0"/>
              <a:t>が、ここ半世紀で最も全般にわたった組織再編と近代化を</a:t>
            </a:r>
            <a:r>
              <a:rPr lang="en-US" altLang="ja-JP" sz="1600" dirty="0" smtClean="0"/>
              <a:t>IRS</a:t>
            </a:r>
            <a:r>
              <a:rPr lang="ja-JP" altLang="en-US" sz="1600" dirty="0" smtClean="0"/>
              <a:t>にもたらした。</a:t>
            </a:r>
            <a:r>
              <a:rPr lang="en-US" altLang="ja-JP" sz="1600" dirty="0" smtClean="0"/>
              <a:t> private sector </a:t>
            </a:r>
            <a:r>
              <a:rPr lang="ja-JP" altLang="en-US" sz="1600" dirty="0" smtClean="0"/>
              <a:t>モデルにとてもよく似た組織に再編された。市中の類似の</a:t>
            </a:r>
            <a:r>
              <a:rPr lang="en-US" altLang="ja-JP" sz="1600" dirty="0" smtClean="0"/>
              <a:t>needs</a:t>
            </a:r>
            <a:r>
              <a:rPr lang="ja-JP" altLang="en-US" sz="1600" dirty="0" smtClean="0"/>
              <a:t>を持った顧客の要望に応えられる組織になった。</a:t>
            </a:r>
            <a:endParaRPr lang="en-US" altLang="ja-JP" sz="1600" dirty="0" smtClean="0"/>
          </a:p>
        </p:txBody>
      </p:sp>
      <p:sp>
        <p:nvSpPr>
          <p:cNvPr id="2" name="スライド番号プレースホルダー 1"/>
          <p:cNvSpPr>
            <a:spLocks noGrp="1"/>
          </p:cNvSpPr>
          <p:nvPr>
            <p:ph type="sldNum" sz="quarter" idx="12"/>
          </p:nvPr>
        </p:nvSpPr>
        <p:spPr/>
        <p:txBody>
          <a:bodyPr/>
          <a:lstStyle/>
          <a:p>
            <a:pPr>
              <a:defRPr/>
            </a:pPr>
            <a:fld id="{99AC25A6-6BC3-46CD-B475-5A2806B95B58}" type="slidenum">
              <a:rPr lang="ja-JP" altLang="en-US" smtClean="0"/>
              <a:pPr>
                <a:defRPr/>
              </a:pPr>
              <a:t>26</a:t>
            </a:fld>
            <a:endParaRPr lang="ja-JP" altLang="en-US"/>
          </a:p>
        </p:txBody>
      </p:sp>
    </p:spTree>
    <p:extLst>
      <p:ext uri="{BB962C8B-B14F-4D97-AF65-F5344CB8AC3E}">
        <p14:creationId xmlns:p14="http://schemas.microsoft.com/office/powerpoint/2010/main" val="4171323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652121" y="188640"/>
            <a:ext cx="3491880" cy="2597150"/>
          </a:xfrm>
        </p:spPr>
        <p:txBody>
          <a:bodyPr/>
          <a:lstStyle/>
          <a:p>
            <a:pPr algn="l"/>
            <a:r>
              <a:rPr kumimoji="1" lang="en-US" altLang="ja-JP" dirty="0" smtClean="0"/>
              <a:t>1917</a:t>
            </a:r>
            <a:r>
              <a:rPr kumimoji="1" lang="ja-JP" altLang="en-US" dirty="0" smtClean="0"/>
              <a:t>年</a:t>
            </a:r>
            <a:r>
              <a:rPr kumimoji="1" lang="en-US" altLang="ja-JP" dirty="0" smtClean="0"/>
              <a:t/>
            </a:r>
            <a:br>
              <a:rPr kumimoji="1" lang="en-US" altLang="ja-JP" dirty="0" smtClean="0"/>
            </a:br>
            <a:r>
              <a:rPr kumimoji="1" lang="en-US" altLang="ja-JP" dirty="0" smtClean="0"/>
              <a:t>IRS SOI</a:t>
            </a:r>
            <a:br>
              <a:rPr kumimoji="1" lang="en-US" altLang="ja-JP" dirty="0" smtClean="0"/>
            </a:br>
            <a:r>
              <a:rPr kumimoji="1" lang="ja-JP" altLang="en-US" sz="1200" dirty="0" smtClean="0"/>
              <a:t>（内国債入庁</a:t>
            </a:r>
            <a:r>
              <a:rPr kumimoji="1" lang="ja-JP" altLang="en-US" sz="1800" dirty="0" smtClean="0">
                <a:solidFill>
                  <a:srgbClr val="FF0000"/>
                </a:solidFill>
              </a:rPr>
              <a:t>所得統計部</a:t>
            </a:r>
            <a:r>
              <a:rPr kumimoji="1" lang="ja-JP" altLang="en-US" sz="1200" dirty="0" smtClean="0"/>
              <a:t>）</a:t>
            </a:r>
            <a:r>
              <a:rPr kumimoji="1" lang="en-US" altLang="ja-JP" sz="1200" dirty="0" smtClean="0"/>
              <a:t/>
            </a:r>
            <a:br>
              <a:rPr kumimoji="1" lang="en-US" altLang="ja-JP" sz="1200" dirty="0" smtClean="0"/>
            </a:br>
            <a:r>
              <a:rPr kumimoji="1" lang="ja-JP" altLang="en-US" dirty="0" smtClean="0"/>
              <a:t>設立</a:t>
            </a:r>
            <a:endParaRPr kumimoji="1" lang="ja-JP" altLang="en-US" dirty="0"/>
          </a:p>
        </p:txBody>
      </p:sp>
      <p:sp>
        <p:nvSpPr>
          <p:cNvPr id="2" name="スライド番号プレースホルダー 1"/>
          <p:cNvSpPr>
            <a:spLocks noGrp="1"/>
          </p:cNvSpPr>
          <p:nvPr>
            <p:ph type="sldNum" sz="quarter" idx="12"/>
          </p:nvPr>
        </p:nvSpPr>
        <p:spPr/>
        <p:txBody>
          <a:bodyPr/>
          <a:lstStyle/>
          <a:p>
            <a:pPr>
              <a:defRPr/>
            </a:pPr>
            <a:fld id="{99AC25A6-6BC3-46CD-B475-5A2806B95B58}" type="slidenum">
              <a:rPr lang="ja-JP" altLang="en-US" smtClean="0"/>
              <a:pPr>
                <a:defRPr/>
              </a:pPr>
              <a:t>27</a:t>
            </a:fld>
            <a:endParaRPr lang="ja-JP"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5250"/>
            <a:ext cx="5514975" cy="67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a:off x="539552" y="332656"/>
            <a:ext cx="46085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699792" y="1988840"/>
            <a:ext cx="28803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181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27C86CFD-BC97-4519-A084-DC9312964A70}" type="slidenum">
              <a:rPr lang="ja-JP" altLang="en-US"/>
              <a:pPr>
                <a:defRPr/>
              </a:pPr>
              <a:t>28</a:t>
            </a:fld>
            <a:endParaRPr lang="ja-JP" altLang="en-US"/>
          </a:p>
        </p:txBody>
      </p:sp>
      <p:graphicFrame>
        <p:nvGraphicFramePr>
          <p:cNvPr id="7171" name="グラフ 2"/>
          <p:cNvGraphicFramePr>
            <a:graphicFrameLocks noGrp="1"/>
          </p:cNvGraphicFramePr>
          <p:nvPr/>
        </p:nvGraphicFramePr>
        <p:xfrm>
          <a:off x="-87313" y="568325"/>
          <a:ext cx="9318626" cy="5721350"/>
        </p:xfrm>
        <a:graphic>
          <a:graphicData uri="http://schemas.openxmlformats.org/presentationml/2006/ole">
            <mc:AlternateContent xmlns:mc="http://schemas.openxmlformats.org/markup-compatibility/2006">
              <mc:Choice xmlns:v="urn:schemas-microsoft-com:vml" Requires="v">
                <p:oleObj spid="_x0000_s7216" r:id="rId4" imgW="9315495" imgH="5724640" progId="Excel.Chart.8">
                  <p:embed/>
                </p:oleObj>
              </mc:Choice>
              <mc:Fallback>
                <p:oleObj r:id="rId4" imgW="9315495" imgH="5724640" progId="Excel.Chart.8">
                  <p:embed/>
                  <p:pic>
                    <p:nvPicPr>
                      <p:cNvPr id="0" name="グラフ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13" y="568325"/>
                        <a:ext cx="9318626" cy="572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BB3054F0-2EC3-4930-B2AD-B134D69B46F2}" type="slidenum">
              <a:rPr lang="ja-JP" altLang="en-US"/>
              <a:pPr>
                <a:defRPr/>
              </a:pPr>
              <a:t>29</a:t>
            </a:fld>
            <a:endParaRPr lang="ja-JP" altLang="en-US"/>
          </a:p>
        </p:txBody>
      </p:sp>
      <p:graphicFrame>
        <p:nvGraphicFramePr>
          <p:cNvPr id="8195" name="グラフ 2"/>
          <p:cNvGraphicFramePr>
            <a:graphicFrameLocks noGrp="1"/>
          </p:cNvGraphicFramePr>
          <p:nvPr/>
        </p:nvGraphicFramePr>
        <p:xfrm>
          <a:off x="-93663" y="568325"/>
          <a:ext cx="9331326" cy="5721350"/>
        </p:xfrm>
        <a:graphic>
          <a:graphicData uri="http://schemas.openxmlformats.org/presentationml/2006/ole">
            <mc:AlternateContent xmlns:mc="http://schemas.openxmlformats.org/markup-compatibility/2006">
              <mc:Choice xmlns:v="urn:schemas-microsoft-com:vml" Requires="v">
                <p:oleObj spid="_x0000_s8241" r:id="rId4" imgW="9327688" imgH="5724640" progId="Excel.Chart.8">
                  <p:embed/>
                </p:oleObj>
              </mc:Choice>
              <mc:Fallback>
                <p:oleObj r:id="rId4" imgW="9327688" imgH="5724640" progId="Excel.Chart.8">
                  <p:embed/>
                  <p:pic>
                    <p:nvPicPr>
                      <p:cNvPr id="0" name="グラフ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3" y="568325"/>
                        <a:ext cx="9331326" cy="572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1763713"/>
            <a:ext cx="3559175" cy="21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当勉強会の目的</a:t>
            </a:r>
            <a:endParaRPr kumimoji="1" lang="ja-JP" altLang="en-US" dirty="0"/>
          </a:p>
        </p:txBody>
      </p:sp>
      <p:sp>
        <p:nvSpPr>
          <p:cNvPr id="3" name="コンテンツ プレースホルダー 2"/>
          <p:cNvSpPr>
            <a:spLocks noGrp="1"/>
          </p:cNvSpPr>
          <p:nvPr>
            <p:ph idx="1"/>
          </p:nvPr>
        </p:nvSpPr>
        <p:spPr>
          <a:xfrm>
            <a:off x="179512" y="1340768"/>
            <a:ext cx="3960440" cy="5256584"/>
          </a:xfrm>
        </p:spPr>
        <p:txBody>
          <a:bodyPr/>
          <a:lstStyle/>
          <a:p>
            <a:pPr marL="0" indent="0">
              <a:buNone/>
            </a:pPr>
            <a:r>
              <a:rPr lang="en-US" altLang="ja-JP" dirty="0">
                <a:solidFill>
                  <a:srgbClr val="FF0000"/>
                </a:solidFill>
              </a:rPr>
              <a:t>Partnership</a:t>
            </a:r>
            <a:r>
              <a:rPr lang="ja-JP" altLang="en-US" dirty="0">
                <a:solidFill>
                  <a:srgbClr val="FF0000"/>
                </a:solidFill>
              </a:rPr>
              <a:t>税制</a:t>
            </a:r>
            <a:r>
              <a:rPr lang="ja-JP" altLang="en-US" dirty="0" smtClean="0"/>
              <a:t>、</a:t>
            </a:r>
            <a:r>
              <a:rPr lang="en-US" altLang="ja-JP" dirty="0" smtClean="0"/>
              <a:t/>
            </a:r>
            <a:br>
              <a:rPr lang="en-US" altLang="ja-JP" dirty="0" smtClean="0"/>
            </a:br>
            <a:r>
              <a:rPr lang="ja-JP" altLang="en-US" dirty="0" smtClean="0"/>
              <a:t>その</a:t>
            </a:r>
            <a:r>
              <a:rPr lang="ja-JP" altLang="en-US" dirty="0"/>
              <a:t>「思想背景と進化の歴史」を学び</a:t>
            </a:r>
            <a:r>
              <a:rPr lang="ja-JP" altLang="en-US" dirty="0" smtClean="0"/>
              <a:t>、</a:t>
            </a:r>
            <a:r>
              <a:rPr lang="en-US" altLang="ja-JP" dirty="0" smtClean="0"/>
              <a:t/>
            </a:r>
            <a:br>
              <a:rPr lang="en-US" altLang="ja-JP" dirty="0" smtClean="0"/>
            </a:br>
            <a:r>
              <a:rPr lang="ja-JP" altLang="en-US" dirty="0" smtClean="0">
                <a:solidFill>
                  <a:srgbClr val="FF0000"/>
                </a:solidFill>
              </a:rPr>
              <a:t>その</a:t>
            </a:r>
            <a:r>
              <a:rPr lang="ja-JP" altLang="en-US" dirty="0">
                <a:solidFill>
                  <a:srgbClr val="FF0000"/>
                </a:solidFill>
              </a:rPr>
              <a:t>「急展開」の理由を探る</a:t>
            </a:r>
            <a:r>
              <a:rPr lang="ja-JP" altLang="en-US"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3</a:t>
            </a:fld>
            <a:endParaRPr lang="ja-JP" altLang="en-US"/>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996" y="1700808"/>
            <a:ext cx="5168003" cy="466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900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BB0B8F60-67EC-4DD3-B8CC-9640816E86DA}" type="slidenum">
              <a:rPr lang="ja-JP" altLang="en-US"/>
              <a:pPr>
                <a:defRPr/>
              </a:pPr>
              <a:t>30</a:t>
            </a:fld>
            <a:endParaRPr lang="ja-JP" altLang="en-US"/>
          </a:p>
        </p:txBody>
      </p:sp>
      <p:graphicFrame>
        <p:nvGraphicFramePr>
          <p:cNvPr id="9219" name="グラフ 3"/>
          <p:cNvGraphicFramePr>
            <a:graphicFrameLocks noGrp="1"/>
          </p:cNvGraphicFramePr>
          <p:nvPr/>
        </p:nvGraphicFramePr>
        <p:xfrm>
          <a:off x="-88900" y="571500"/>
          <a:ext cx="9321800" cy="5715000"/>
        </p:xfrm>
        <a:graphic>
          <a:graphicData uri="http://schemas.openxmlformats.org/presentationml/2006/ole">
            <mc:AlternateContent xmlns:mc="http://schemas.openxmlformats.org/markup-compatibility/2006">
              <mc:Choice xmlns:v="urn:schemas-microsoft-com:vml" Requires="v">
                <p:oleObj spid="_x0000_s9266" r:id="rId4" imgW="9327688" imgH="5712447" progId="Excel.Chart.8">
                  <p:embed/>
                </p:oleObj>
              </mc:Choice>
              <mc:Fallback>
                <p:oleObj r:id="rId4" imgW="9327688" imgH="5712447" progId="Excel.Chart.8">
                  <p:embed/>
                  <p:pic>
                    <p:nvPicPr>
                      <p:cNvPr id="0" name="グラフ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571500"/>
                        <a:ext cx="932180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正方形/長方形 4"/>
          <p:cNvSpPr/>
          <p:nvPr/>
        </p:nvSpPr>
        <p:spPr>
          <a:xfrm>
            <a:off x="755650" y="1916114"/>
            <a:ext cx="7129463" cy="252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ja-JP" altLang="en-US" dirty="0"/>
              <a:t>ここで</a:t>
            </a:r>
            <a:r>
              <a:rPr lang="ja-JP" altLang="en-US" dirty="0" smtClean="0"/>
              <a:t>、　　　　　　　を</a:t>
            </a:r>
            <a:r>
              <a:rPr lang="ja-JP" altLang="en-US" dirty="0"/>
              <a:t>読みます。</a:t>
            </a:r>
            <a:r>
              <a:rPr lang="en-US" altLang="ja-JP" dirty="0"/>
              <a:t/>
            </a:r>
            <a:br>
              <a:rPr lang="en-US" altLang="ja-JP" dirty="0"/>
            </a:br>
            <a:r>
              <a:rPr lang="ja-JP" altLang="en-US" sz="2000" dirty="0"/>
              <a:t>皆さん</a:t>
            </a:r>
            <a:r>
              <a:rPr lang="ja-JP" altLang="en-US" sz="2000" dirty="0" smtClean="0"/>
              <a:t>、</a:t>
            </a:r>
            <a:r>
              <a:rPr lang="en-US" altLang="ja-JP" sz="2000" dirty="0" smtClean="0"/>
              <a:t>Corporate Taxation</a:t>
            </a:r>
            <a:r>
              <a:rPr lang="ja-JP" altLang="en-US" sz="2000" dirty="0" smtClean="0"/>
              <a:t>「機能」</a:t>
            </a:r>
            <a:r>
              <a:rPr lang="ja-JP" altLang="en-US" sz="2000" dirty="0"/>
              <a:t>は何か考えながら聴いて下さい。</a:t>
            </a:r>
            <a:endParaRPr kumimoji="1" lang="ja-JP" altLang="en-US" sz="2000" dirty="0"/>
          </a:p>
        </p:txBody>
      </p:sp>
      <p:sp>
        <p:nvSpPr>
          <p:cNvPr id="6" name="サブタイトル 5"/>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31</a:t>
            </a:fld>
            <a:endParaRPr lang="ja-JP" altLang="en-US"/>
          </a:p>
        </p:txBody>
      </p:sp>
      <p:pic>
        <p:nvPicPr>
          <p:cNvPr id="17410"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1918" y="1052736"/>
            <a:ext cx="2841178" cy="192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066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移転価格税制の仕組み（図解</a:t>
            </a:r>
            <a:r>
              <a:rPr lang="ja-JP" altLang="en-US" dirty="0" smtClean="0"/>
              <a:t>）</a:t>
            </a:r>
            <a:r>
              <a:rPr lang="en-US" altLang="ja-JP" dirty="0" smtClean="0"/>
              <a:t/>
            </a:r>
            <a:br>
              <a:rPr lang="en-US" altLang="ja-JP" dirty="0" smtClean="0"/>
            </a:br>
            <a:r>
              <a:rPr lang="ja-JP" altLang="en-US" sz="1600" dirty="0" smtClean="0"/>
              <a:t>出典：</a:t>
            </a:r>
            <a:r>
              <a:rPr lang="en-US" altLang="ja-JP" sz="1600" dirty="0"/>
              <a:t>http://www.mof.go.jp/tax_policy/summary/international/178.htm</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32</a:t>
            </a:fld>
            <a:endParaRPr lang="ja-JP"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894611"/>
            <a:ext cx="63817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11560" y="5579948"/>
            <a:ext cx="8064896" cy="369332"/>
          </a:xfrm>
          <a:prstGeom prst="rect">
            <a:avLst/>
          </a:prstGeom>
          <a:noFill/>
        </p:spPr>
        <p:txBody>
          <a:bodyPr wrap="square" rtlCol="0">
            <a:spAutoFit/>
          </a:bodyPr>
          <a:lstStyle/>
          <a:p>
            <a:r>
              <a:rPr kumimoji="1" lang="ja-JP" altLang="en-US" dirty="0" smtClean="0"/>
              <a:t>つまり、</a:t>
            </a:r>
            <a:r>
              <a:rPr lang="en-US" altLang="ja-JP" dirty="0" smtClean="0"/>
              <a:t>corporate</a:t>
            </a:r>
            <a:r>
              <a:rPr lang="ja-JP" altLang="en-US" dirty="0"/>
              <a:t>に</a:t>
            </a:r>
            <a:r>
              <a:rPr lang="ja-JP" altLang="en-US" dirty="0" smtClean="0"/>
              <a:t>対して</a:t>
            </a:r>
            <a:r>
              <a:rPr lang="ja-JP" altLang="en-US" dirty="0"/>
              <a:t>両国税務当局が</a:t>
            </a:r>
            <a:r>
              <a:rPr lang="ja-JP" altLang="en-US" dirty="0" smtClean="0"/>
              <a:t>持つ</a:t>
            </a:r>
            <a:r>
              <a:rPr lang="ja-JP" altLang="en-US" dirty="0" smtClean="0">
                <a:solidFill>
                  <a:srgbClr val="FF0000"/>
                </a:solidFill>
              </a:rPr>
              <a:t>「損益認識権限」のぶつかり合い</a:t>
            </a:r>
            <a:r>
              <a:rPr lang="ja-JP" altLang="en-US" dirty="0" smtClean="0"/>
              <a:t>。</a:t>
            </a:r>
            <a:endParaRPr kumimoji="1" lang="ja-JP" altLang="en-US" dirty="0"/>
          </a:p>
        </p:txBody>
      </p:sp>
      <p:sp>
        <p:nvSpPr>
          <p:cNvPr id="7" name="円/楕円 6"/>
          <p:cNvSpPr/>
          <p:nvPr/>
        </p:nvSpPr>
        <p:spPr>
          <a:xfrm>
            <a:off x="3347864" y="2727106"/>
            <a:ext cx="8275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652120" y="2727106"/>
            <a:ext cx="8275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347864" y="4293096"/>
            <a:ext cx="8275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724128" y="4293096"/>
            <a:ext cx="82758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03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29"/>
          <p:cNvGraphicFramePr>
            <a:graphicFrameLocks/>
          </p:cNvGraphicFramePr>
          <p:nvPr/>
        </p:nvGraphicFramePr>
        <p:xfrm>
          <a:off x="107950" y="15875"/>
          <a:ext cx="8932863" cy="6819900"/>
        </p:xfrm>
        <a:graphic>
          <a:graphicData uri="http://schemas.openxmlformats.org/drawingml/2006/table">
            <a:tbl>
              <a:tblPr/>
              <a:tblGrid>
                <a:gridCol w="359594"/>
                <a:gridCol w="576064"/>
                <a:gridCol w="1440160"/>
                <a:gridCol w="6557045"/>
              </a:tblGrid>
              <a:tr h="216854">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ja-JP" altLang="en-US" sz="1400" dirty="0" smtClean="0"/>
                        <a:t>米国</a:t>
                      </a:r>
                      <a:r>
                        <a:rPr lang="en-US" altLang="ja-JP" sz="1400" dirty="0" smtClean="0"/>
                        <a:t>Partnership</a:t>
                      </a:r>
                      <a:r>
                        <a:rPr lang="ja-JP" altLang="en-US" sz="1400" dirty="0" smtClean="0"/>
                        <a:t>税制、その思想背景と進化の歴史</a:t>
                      </a:r>
                      <a:r>
                        <a:rPr lang="en-US" altLang="ja-JP" sz="1400" dirty="0" smtClean="0"/>
                        <a:t>       Rev.4</a:t>
                      </a:r>
                      <a:r>
                        <a:rPr lang="ja-JP" altLang="en-US" sz="1400" dirty="0" smtClean="0"/>
                        <a:t>　　齋藤旬</a:t>
                      </a:r>
                      <a:r>
                        <a:rPr lang="en-US" altLang="ja-JP" sz="1400" dirty="0" smtClean="0"/>
                        <a:t>2014.04.08</a:t>
                      </a:r>
                      <a:r>
                        <a:rPr lang="ja-JP" altLang="en-US" sz="1400" dirty="0" smtClean="0"/>
                        <a:t>作成</a:t>
                      </a:r>
                      <a:endParaRPr lang="en-US" altLang="ja-JP" sz="1400" dirty="0" smtClean="0"/>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16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dirty="0" smtClean="0">
                          <a:ln>
                            <a:noFill/>
                          </a:ln>
                          <a:solidFill>
                            <a:schemeClr val="tx1"/>
                          </a:solidFill>
                          <a:effectLst/>
                          <a:latin typeface="Arial" charset="0"/>
                          <a:ea typeface="ＭＳ Ｐゴシック" pitchFamily="50" charset="-128"/>
                        </a:rPr>
                        <a:t>No.</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西暦</a:t>
                      </a: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出来事</a:t>
                      </a: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Arial" charset="0"/>
                          <a:ea typeface="ＭＳ Ｐゴシック" pitchFamily="50" charset="-128"/>
                        </a:rPr>
                        <a:t>内容</a:t>
                      </a:r>
                      <a:endParaRPr kumimoji="1" lang="en-US" altLang="ja-JP" sz="1400" b="1"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6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494</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教皇ジェラシウス</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en-US" altLang="ja-JP" sz="800" b="0" i="1" u="none" strike="noStrike" cap="none" normalizeH="0" baseline="0" dirty="0" smtClean="0">
                          <a:ln>
                            <a:noFill/>
                          </a:ln>
                          <a:solidFill>
                            <a:schemeClr val="tx1"/>
                          </a:solidFill>
                          <a:effectLst/>
                          <a:latin typeface="Arial" charset="0"/>
                          <a:ea typeface="ＭＳ Ｐゴシック" pitchFamily="50" charset="-128"/>
                        </a:rPr>
                        <a:t>Duo Sunt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両剣（両権）論</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476</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年、西ローマ皇帝が追放され西ローマ帝国が崩壊した。西洋諸国王達とローマ教皇との覇権争いが激化した。</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494</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年、地上の王国（</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state</a:t>
                      </a:r>
                      <a:r>
                        <a:rPr kumimoji="1" lang="ja-JP" altLang="en-US" sz="800" b="0" i="0" u="none" strike="noStrike" cap="none" normalizeH="0" baseline="0" dirty="0" err="1"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国家）と、</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spiritual</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な王国（</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church</a:t>
                      </a:r>
                      <a:r>
                        <a:rPr kumimoji="1" lang="ja-JP" altLang="en-US" sz="800" b="0" i="0" u="none" strike="noStrike" cap="none" normalizeH="0" baseline="0" dirty="0" err="1"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教会）とが、拮抗併存して構成される「西洋社会」概念が形成された。現在の</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non-state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authority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（非国家権威）概念の起源。</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8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2</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1935</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経済的実体法理</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700" b="0" i="0" u="none" strike="noStrike" cap="none" normalizeH="0" baseline="0" dirty="0" smtClean="0">
                          <a:ln>
                            <a:noFill/>
                          </a:ln>
                          <a:solidFill>
                            <a:schemeClr val="tx1"/>
                          </a:solidFill>
                          <a:effectLst/>
                          <a:latin typeface="Arial" charset="0"/>
                          <a:ea typeface="ＭＳ Ｐゴシック" pitchFamily="50" charset="-128"/>
                        </a:rPr>
                        <a:t>economic substance</a:t>
                      </a:r>
                      <a:r>
                        <a:rPr kumimoji="1" lang="ja-JP" altLang="en-US" sz="7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700" b="0" i="0" u="none" strike="noStrike" cap="none" normalizeH="0" baseline="0" dirty="0" smtClean="0">
                          <a:ln>
                            <a:noFill/>
                          </a:ln>
                          <a:solidFill>
                            <a:schemeClr val="tx1"/>
                          </a:solidFill>
                          <a:effectLst/>
                          <a:latin typeface="Arial" charset="0"/>
                          <a:ea typeface="ＭＳ Ｐゴシック" pitchFamily="50" charset="-128"/>
                        </a:rPr>
                        <a:t>doctrine</a:t>
                      </a:r>
                      <a:r>
                        <a:rPr kumimoji="1" lang="ja-JP" altLang="en-US" sz="700" b="0" i="0" u="none" strike="noStrike" cap="none" normalizeH="0" baseline="0" dirty="0" smtClean="0">
                          <a:ln>
                            <a:noFill/>
                          </a:ln>
                          <a:solidFill>
                            <a:schemeClr val="tx1"/>
                          </a:solidFill>
                          <a:effectLst/>
                          <a:latin typeface="Arial" charset="0"/>
                          <a:ea typeface="ＭＳ Ｐゴシック" pitchFamily="50" charset="-128"/>
                        </a:rPr>
                        <a:t>）</a:t>
                      </a:r>
                      <a:endParaRPr kumimoji="1" lang="en-US" altLang="ja-JP" sz="7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economic substance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（経済的実体）を有する</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tax shelter</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（租税回避）</a:t>
                      </a:r>
                      <a:r>
                        <a:rPr kumimoji="1" lang="en-US" altLang="ja-JP" sz="800" b="0" i="0" u="none" strike="noStrike" cap="none" normalizeH="0" baseline="30000" dirty="0" smtClean="0">
                          <a:ln>
                            <a:noFill/>
                          </a:ln>
                          <a:solidFill>
                            <a:schemeClr val="tx1"/>
                          </a:solidFill>
                          <a:effectLst/>
                          <a:latin typeface="Arial" charset="0"/>
                          <a:ea typeface="ＭＳ Ｐゴシック" pitchFamily="50" charset="-128"/>
                        </a:rPr>
                        <a:t>(</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800" b="0" i="0" u="none" strike="noStrike" cap="none" normalizeH="0" baseline="3000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は</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lawful</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（適法）だ。」という法理が米国最高裁の</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Gregory v. Helvering</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裁判において確定した。 </a:t>
                      </a:r>
                      <a:r>
                        <a:rPr kumimoji="1" lang="en-US" altLang="ja-JP" sz="800" b="0" i="0" u="none" strike="noStrike" cap="none" normalizeH="0" baseline="30000" dirty="0" smtClean="0">
                          <a:ln>
                            <a:noFill/>
                          </a:ln>
                          <a:solidFill>
                            <a:schemeClr val="tx1"/>
                          </a:solidFill>
                          <a:effectLst/>
                          <a:latin typeface="Arial" charset="0"/>
                          <a:ea typeface="ＭＳ Ｐゴシック" pitchFamily="50" charset="-128"/>
                        </a:rPr>
                        <a:t>(</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800" b="0" i="0" u="none" strike="noStrike" cap="none" normalizeH="0" baseline="30000" dirty="0" smtClean="0">
                          <a:ln>
                            <a:noFill/>
                          </a:ln>
                          <a:solidFill>
                            <a:schemeClr val="tx1"/>
                          </a:solidFill>
                          <a:effectLst/>
                          <a:latin typeface="Arial" charset="0"/>
                          <a:ea typeface="ＭＳ Ｐゴシック" pitchFamily="50" charset="-128"/>
                        </a:rPr>
                        <a:t>)</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partnership</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税制を活用して大きな控除を得ること。</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8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3</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1954</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内国歳入</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Code</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Subchapter K</a:t>
                      </a: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Mark A. Johnson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を中心に世界初の本格的</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partnership</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税制</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code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が編纂された。その税制原則は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“Simplicity, Flexibility, and Equity as between the partners”</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であり、一般的税制原則の「簡素・公平・中立」と大きく異なる。</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13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4</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1962</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-1979</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契約法</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リステイトメント（</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2</a:t>
                      </a:r>
                      <a:r>
                        <a:rPr kumimoji="1" lang="en-US" altLang="ja-JP" sz="800" b="0" i="0" u="none" strike="noStrike" cap="none" normalizeH="0" baseline="30000" dirty="0" smtClean="0">
                          <a:ln>
                            <a:noFill/>
                          </a:ln>
                          <a:solidFill>
                            <a:schemeClr val="tx1"/>
                          </a:solidFill>
                          <a:effectLst/>
                          <a:latin typeface="Arial" charset="0"/>
                          <a:ea typeface="ＭＳ Ｐゴシック" pitchFamily="50" charset="-128"/>
                        </a:rPr>
                        <a:t>nd</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米国に管理経済をもたらした第二次世界大戦が終結した後、契約自由が再興し、</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ALI</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（民主党系法曹協会）により、「</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non-arm’s</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length</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取引における相当性の不審査法理」が明確化された契約法がリステイトメントされた。</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5</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1976</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Risk law</a:t>
                      </a: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借入が「損」として失われた場合も、もし該借入が、</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outside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basis</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を見出し得る財を</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recourse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asset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として</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pledge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が設定された借入である場合は、税務会計上の損金を計上することができるという内国歳入</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Code</a:t>
                      </a:r>
                      <a:r>
                        <a:rPr kumimoji="1" lang="ja-JP" altLang="en-US" sz="800" b="0" i="0" u="none" strike="noStrike" cap="none" normalizeH="0" baseline="0" dirty="0" err="1" smtClean="0">
                          <a:ln>
                            <a:noFill/>
                          </a:ln>
                          <a:solidFill>
                            <a:schemeClr val="tx1"/>
                          </a:solidFill>
                          <a:effectLst/>
                          <a:latin typeface="Arial" charset="0"/>
                          <a:ea typeface="ＭＳ Ｐゴシック" pitchFamily="50" charset="-128"/>
                        </a:rPr>
                        <a:t>。</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6</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1977</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米国初の</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LLC Act</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ja-JP" altLang="en-US" sz="7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700" b="0" i="0" u="none" strike="noStrike" cap="none" normalizeH="0" baseline="0" dirty="0" smtClean="0">
                          <a:ln>
                            <a:noFill/>
                          </a:ln>
                          <a:solidFill>
                            <a:schemeClr val="tx1"/>
                          </a:solidFill>
                          <a:effectLst/>
                          <a:latin typeface="Arial" charset="0"/>
                          <a:ea typeface="ＭＳ Ｐゴシック" pitchFamily="50" charset="-128"/>
                        </a:rPr>
                        <a:t>Limited Liability Company</a:t>
                      </a:r>
                      <a:r>
                        <a:rPr kumimoji="1" lang="ja-JP" altLang="en-US" sz="7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700" b="0" i="0" u="none" strike="noStrike" cap="none" normalizeH="0" baseline="0" dirty="0" smtClean="0">
                          <a:ln>
                            <a:noFill/>
                          </a:ln>
                          <a:solidFill>
                            <a:schemeClr val="tx1"/>
                          </a:solidFill>
                          <a:effectLst/>
                          <a:latin typeface="Arial" charset="0"/>
                          <a:ea typeface="ＭＳ Ｐゴシック" pitchFamily="50" charset="-128"/>
                        </a:rPr>
                        <a:t>Act</a:t>
                      </a:r>
                      <a:r>
                        <a:rPr kumimoji="1" lang="ja-JP" altLang="en-US" sz="700" b="0" i="0" u="none" strike="noStrike" cap="none" normalizeH="0" baseline="0" dirty="0" smtClean="0">
                          <a:ln>
                            <a:noFill/>
                          </a:ln>
                          <a:solidFill>
                            <a:schemeClr val="tx1"/>
                          </a:solidFill>
                          <a:effectLst/>
                          <a:latin typeface="Arial" charset="0"/>
                          <a:ea typeface="ＭＳ Ｐゴシック" pitchFamily="50" charset="-128"/>
                        </a:rPr>
                        <a:t>）</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recourse-asset-backed</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借入を持つ</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company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は、借入という</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arm’s</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length</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取引のある</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arm’s</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length</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entity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だが、</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recourse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asset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設定が明確ならば、</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non-arm’s length entity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の特権である「会計自由」を選択できる。ここに初めて、「有限返済責任、且つ、会計自由」という「二律背反の両立」が可能な</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Hybrid Entity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が法制化された。（</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1977</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年</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Wyoming</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州法。</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1995</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年には全米全州。）</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7</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1986</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Passive Activity Loss (PAL) rule</a:t>
                      </a: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PAL rule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では投資所得は、三種類に分類される。</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portfolio</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所得、</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passive activity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（お金は出すが口は出さない投資行為）による所得、</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active activity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（お金も口も出す投資行為）による所得の三種類に分類される。ここで、「</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passive activity loss</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は、</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passive activity gain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としか損益通算出来ない」というルール。</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tax shelter abuse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を防ぐ一つの手立て。</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8</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同じく</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1986</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万人に経済正義を</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hlinkClick r:id="rId3"/>
                        </a:rPr>
                        <a:t>Economic Justice for All</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が出版された。</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米国カトリック司教団（</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hlinkClick r:id="rId4"/>
                        </a:rPr>
                        <a:t>USCCB</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）が、経済民主主義を促す経済構造</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innovation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を勧告した。即ち、</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partnership</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の</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institution arrangement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（制度整備）を急ぎ、「</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mutual accountability, sharing of power, and participation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」が社会構成員全てに行き渡る経済構造へと、社会</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innovation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を起こすことが必要だ、と勧告した。</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4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9</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1991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教皇ヨハネ・パウロ二世</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回勅</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1" u="none" strike="noStrike" cap="none" normalizeH="0" baseline="0" dirty="0" smtClean="0">
                          <a:ln>
                            <a:noFill/>
                          </a:ln>
                          <a:solidFill>
                            <a:schemeClr val="tx1"/>
                          </a:solidFill>
                          <a:effectLst/>
                          <a:latin typeface="Arial" charset="0"/>
                          <a:ea typeface="ＭＳ Ｐゴシック" pitchFamily="50" charset="-128"/>
                          <a:hlinkClick r:id="rId5"/>
                        </a:rPr>
                        <a:t>Centesimus Annus</a:t>
                      </a:r>
                      <a:br>
                        <a:rPr kumimoji="1" lang="en-US" altLang="ja-JP" sz="800" b="0" i="1" u="none" strike="noStrike" cap="none" normalizeH="0" baseline="0" dirty="0" smtClean="0">
                          <a:ln>
                            <a:noFill/>
                          </a:ln>
                          <a:solidFill>
                            <a:schemeClr val="tx1"/>
                          </a:solidFill>
                          <a:effectLst/>
                          <a:latin typeface="Arial" charset="0"/>
                          <a:ea typeface="ＭＳ Ｐゴシック" pitchFamily="50" charset="-128"/>
                          <a:hlinkClick r:id="rId5"/>
                        </a:rPr>
                      </a:b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百周年</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世紀末から西洋社会でほぼ百年間続いた「資本主義経済　対　社会主義経済」の争いは、ベルリンの壁崩壊（</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1989</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）とソ連崩壊（</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1991</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）で一つの区切りを迎えた。教皇ヨハネ・パウロ二世は、回勅</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百周年</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で、これからの</a:t>
                      </a:r>
                      <a:r>
                        <a:rPr kumimoji="1" lang="ja-JP" altLang="en-US" sz="800" kern="1200" dirty="0" smtClean="0">
                          <a:solidFill>
                            <a:schemeClr val="tx1"/>
                          </a:solidFill>
                          <a:effectLst/>
                          <a:latin typeface="+mn-lt"/>
                          <a:ea typeface="+mn-ea"/>
                          <a:cs typeface="+mn-cs"/>
                        </a:rPr>
                        <a:t>経済として、社会主義経済も伝統的資本主義経済も相応しくないと説いた。本回勅の</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第</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32</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段落末尾では、</a:t>
                      </a:r>
                      <a:r>
                        <a:rPr kumimoji="1" lang="ja-JP" altLang="ja-JP" sz="800" kern="1200" dirty="0" smtClean="0">
                          <a:solidFill>
                            <a:schemeClr val="tx1"/>
                          </a:solidFill>
                          <a:effectLst/>
                          <a:latin typeface="+mn-lt"/>
                          <a:ea typeface="+mn-ea"/>
                          <a:cs typeface="+mn-cs"/>
                        </a:rPr>
                        <a:t>「（生産行為にとって）決定的に重要な</a:t>
                      </a:r>
                      <a:r>
                        <a:rPr kumimoji="1" lang="en-US" altLang="ja-JP" sz="800" kern="1200" dirty="0" smtClean="0">
                          <a:solidFill>
                            <a:schemeClr val="tx1"/>
                          </a:solidFill>
                          <a:effectLst/>
                          <a:latin typeface="+mn-lt"/>
                          <a:ea typeface="+mn-ea"/>
                          <a:cs typeface="+mn-cs"/>
                        </a:rPr>
                        <a:t>factor</a:t>
                      </a:r>
                      <a:r>
                        <a:rPr kumimoji="1" lang="ja-JP" altLang="ja-JP" sz="800" kern="1200" dirty="0" smtClean="0">
                          <a:solidFill>
                            <a:schemeClr val="tx1"/>
                          </a:solidFill>
                          <a:effectLst/>
                          <a:latin typeface="+mn-lt"/>
                          <a:ea typeface="+mn-ea"/>
                          <a:cs typeface="+mn-cs"/>
                        </a:rPr>
                        <a:t>はますます</a:t>
                      </a:r>
                      <a:r>
                        <a:rPr kumimoji="1" lang="en-US" altLang="ja-JP" sz="800" i="1" kern="1200" dirty="0" smtClean="0">
                          <a:solidFill>
                            <a:schemeClr val="tx1"/>
                          </a:solidFill>
                          <a:effectLst/>
                          <a:latin typeface="+mn-lt"/>
                          <a:ea typeface="+mn-ea"/>
                          <a:cs typeface="+mn-cs"/>
                        </a:rPr>
                        <a:t>man himself</a:t>
                      </a:r>
                      <a:r>
                        <a:rPr kumimoji="1" lang="ja-JP" altLang="ja-JP" sz="800" kern="1200" dirty="0" smtClean="0">
                          <a:solidFill>
                            <a:schemeClr val="tx1"/>
                          </a:solidFill>
                          <a:effectLst/>
                          <a:latin typeface="+mn-lt"/>
                          <a:ea typeface="+mn-ea"/>
                          <a:cs typeface="+mn-cs"/>
                        </a:rPr>
                        <a:t>となってきています。即ち、人が持つ知識、特に、人が持つ科学的知識、組織を相互に関連付けコンパクトにまとめる為に人が持つ</a:t>
                      </a:r>
                      <a:r>
                        <a:rPr kumimoji="1" lang="en-US" altLang="ja-JP" sz="800" kern="1200" dirty="0" smtClean="0">
                          <a:solidFill>
                            <a:schemeClr val="tx1"/>
                          </a:solidFill>
                          <a:effectLst/>
                          <a:latin typeface="+mn-lt"/>
                          <a:ea typeface="+mn-ea"/>
                          <a:cs typeface="+mn-cs"/>
                        </a:rPr>
                        <a:t>capacity</a:t>
                      </a:r>
                      <a:r>
                        <a:rPr kumimoji="1" lang="ja-JP" altLang="ja-JP" sz="800" kern="1200" dirty="0" smtClean="0">
                          <a:solidFill>
                            <a:schemeClr val="tx1"/>
                          </a:solidFill>
                          <a:effectLst/>
                          <a:latin typeface="+mn-lt"/>
                          <a:ea typeface="+mn-ea"/>
                          <a:cs typeface="+mn-cs"/>
                        </a:rPr>
                        <a:t>（容量）、そして、他の人の</a:t>
                      </a:r>
                      <a:r>
                        <a:rPr kumimoji="1" lang="en-US" altLang="ja-JP" sz="800" kern="1200" dirty="0" smtClean="0">
                          <a:solidFill>
                            <a:schemeClr val="tx1"/>
                          </a:solidFill>
                          <a:effectLst/>
                          <a:latin typeface="+mn-lt"/>
                          <a:ea typeface="+mn-ea"/>
                          <a:cs typeface="+mn-cs"/>
                        </a:rPr>
                        <a:t>needs</a:t>
                      </a:r>
                      <a:r>
                        <a:rPr kumimoji="1" lang="ja-JP" altLang="ja-JP" sz="800" kern="1200" dirty="0" smtClean="0">
                          <a:solidFill>
                            <a:schemeClr val="tx1"/>
                          </a:solidFill>
                          <a:effectLst/>
                          <a:latin typeface="+mn-lt"/>
                          <a:ea typeface="+mn-ea"/>
                          <a:cs typeface="+mn-cs"/>
                        </a:rPr>
                        <a:t>を感受しそれを満たす為に人が持つ</a:t>
                      </a:r>
                      <a:r>
                        <a:rPr kumimoji="1" lang="en-US" altLang="ja-JP" sz="800" kern="1200" dirty="0" smtClean="0">
                          <a:solidFill>
                            <a:schemeClr val="tx1"/>
                          </a:solidFill>
                          <a:effectLst/>
                          <a:latin typeface="+mn-lt"/>
                          <a:ea typeface="+mn-ea"/>
                          <a:cs typeface="+mn-cs"/>
                        </a:rPr>
                        <a:t>ability</a:t>
                      </a:r>
                      <a:r>
                        <a:rPr kumimoji="1" lang="ja-JP" altLang="ja-JP" sz="800" kern="1200" dirty="0" smtClean="0">
                          <a:solidFill>
                            <a:schemeClr val="tx1"/>
                          </a:solidFill>
                          <a:effectLst/>
                          <a:latin typeface="+mn-lt"/>
                          <a:ea typeface="+mn-ea"/>
                          <a:cs typeface="+mn-cs"/>
                        </a:rPr>
                        <a:t>（能力）、これらが決定的に重要です。」</a:t>
                      </a:r>
                      <a:r>
                        <a:rPr kumimoji="1" lang="ja-JP" altLang="en-US" sz="800" kern="1200" dirty="0" smtClean="0">
                          <a:solidFill>
                            <a:schemeClr val="tx1"/>
                          </a:solidFill>
                          <a:effectLst/>
                          <a:latin typeface="+mn-lt"/>
                          <a:ea typeface="+mn-ea"/>
                          <a:cs typeface="+mn-cs"/>
                        </a:rPr>
                        <a:t>と述べた。</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41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10</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1993</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- 2001</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Clinton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政権</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LLC</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制度普及推進</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Partnership</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論の専門家であるビル・クリントンが政権につき、</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LLC</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制度、特にその税制の整備が一気に進んだ。</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hlinkClick r:id="rId6"/>
                        </a:rPr>
                        <a:t>IRS-Tax Stats</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によればクリントン政権の</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8</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年間で</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LLC</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数がほぼゼロ社からほぼ</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80</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万社へと増加した。同時期の</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IT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産業革命と相まって、米国経済が急回復した。</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8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11</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1996</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Check the box</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rule</a:t>
                      </a: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「二人以上の</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member</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からなり、自動的に</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corporation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と分類されるものを除く</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business entity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は、連邦税務上</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partnership</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であると分類される。ただし、</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corporation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であるという選択がなされた場合を除く。」というルール。このルール発足とほぼ同時に「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800" b="0" i="1" u="none" strike="noStrike" cap="none" normalizeH="0" baseline="0" dirty="0" smtClean="0">
                          <a:ln>
                            <a:noFill/>
                          </a:ln>
                          <a:solidFill>
                            <a:schemeClr val="tx1"/>
                          </a:solidFill>
                          <a:effectLst/>
                          <a:latin typeface="Arial" charset="0"/>
                          <a:ea typeface="ＭＳ Ｐゴシック" pitchFamily="50" charset="-128"/>
                        </a:rPr>
                        <a:t>per se</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corporation”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をどう識別するか」の議論が始まった。（</a:t>
                      </a:r>
                      <a:r>
                        <a:rPr kumimoji="1" lang="en-US" altLang="ja-JP" sz="800" b="0" i="1" u="none" strike="noStrike" cap="none" normalizeH="0" baseline="0" dirty="0" smtClean="0">
                          <a:ln>
                            <a:noFill/>
                          </a:ln>
                          <a:solidFill>
                            <a:schemeClr val="tx1"/>
                          </a:solidFill>
                          <a:effectLst/>
                          <a:latin typeface="Arial" charset="0"/>
                          <a:ea typeface="ＭＳ Ｐゴシック" pitchFamily="50" charset="-128"/>
                        </a:rPr>
                        <a:t>per </a:t>
                      </a:r>
                      <a:r>
                        <a:rPr kumimoji="1" lang="ja-JP" altLang="en-US" sz="800" b="0" i="1" u="none" strike="noStrike" cap="none" normalizeH="0" baseline="0" dirty="0" smtClean="0">
                          <a:ln>
                            <a:noFill/>
                          </a:ln>
                          <a:solidFill>
                            <a:schemeClr val="tx1"/>
                          </a:solidFill>
                          <a:effectLst/>
                          <a:latin typeface="Arial" charset="0"/>
                          <a:ea typeface="ＭＳ Ｐゴシック" pitchFamily="50" charset="-128"/>
                        </a:rPr>
                        <a:t> </a:t>
                      </a:r>
                      <a:r>
                        <a:rPr kumimoji="1" lang="en-US" altLang="ja-JP" sz="800" b="0" i="1" u="none" strike="noStrike" cap="none" normalizeH="0" baseline="0" dirty="0" smtClean="0">
                          <a:ln>
                            <a:noFill/>
                          </a:ln>
                          <a:solidFill>
                            <a:schemeClr val="tx1"/>
                          </a:solidFill>
                          <a:effectLst/>
                          <a:latin typeface="Arial" charset="0"/>
                          <a:ea typeface="ＭＳ Ｐゴシック" pitchFamily="50" charset="-128"/>
                        </a:rPr>
                        <a:t>se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：真性の）</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12</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2010</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オバマ政権が、</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経済的実体法理を、</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内国歳入</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Code</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内に</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codify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した。</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HCERA2010</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（医療および教育負担抑制調整法）において、「経済的実体」とは、</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：「当該取引によって、（連邦</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income tax</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の結果以外により）</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meaningful</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に、当該納税者の</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economic position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が変化する。」　</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B)</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：「連邦税による効果以外の実体的目的を有して、当該納税者が当該取引を行っている。」の二つの条件を満たすものであると定義され、この定義が「内国歳入慣令（</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IRC</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）」の中に</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codify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された。この</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codify</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の目的は、人々が、医療（および教育）を、</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partnership</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制度を活用した</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interpersonal</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な経済によって行うことを促進することにある。</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0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13</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2012</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Crowdfund</a:t>
                      </a:r>
                      <a:b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b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制度整備スタート</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「経済民主主義」の仕上げの一貫として、オバマ政権は、「多人数の小額投資者」からなる</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crowdfund</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でも、</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partnership</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税制の恩恵を利用できる様になることを目指して、</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JOBS Act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等の制度設計をスタートさせた。</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026">
                <a:tc>
                  <a:txBody>
                    <a:bodyPr/>
                    <a:lstStyle/>
                    <a:p>
                      <a:pPr algn="ctr"/>
                      <a:r>
                        <a:rPr lang="en-US" altLang="ja-JP" sz="800" dirty="0" smtClean="0"/>
                        <a:t>14</a:t>
                      </a:r>
                      <a:endParaRPr lang="ja-JP" altLang="en-US" sz="800" dirty="0"/>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2013</a:t>
                      </a:r>
                    </a:p>
                  </a:txBody>
                  <a:tcPr marL="91429" marR="91429"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教皇フランシスコ</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hlinkClick r:id="rId7"/>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800" b="0" i="1" u="none" strike="noStrike" cap="none" normalizeH="0" baseline="0" dirty="0" smtClean="0">
                          <a:ln>
                            <a:noFill/>
                          </a:ln>
                          <a:solidFill>
                            <a:schemeClr val="tx1"/>
                          </a:solidFill>
                          <a:effectLst/>
                          <a:latin typeface="Arial" charset="0"/>
                          <a:ea typeface="ＭＳ Ｐゴシック" pitchFamily="50" charset="-128"/>
                          <a:hlinkClick r:id="rId7"/>
                        </a:rPr>
                        <a:t>Evangelii Gaudium</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教皇フランシスコが、就任後初めて書いた使徒的勧告</a:t>
                      </a:r>
                      <a:r>
                        <a:rPr kumimoji="1" lang="en-US" altLang="ja-JP" sz="800" b="0" i="1" u="none" strike="noStrike" cap="none" normalizeH="0" baseline="0" dirty="0" smtClean="0">
                          <a:ln>
                            <a:noFill/>
                          </a:ln>
                          <a:solidFill>
                            <a:schemeClr val="tx1"/>
                          </a:solidFill>
                          <a:effectLst/>
                          <a:latin typeface="Arial" charset="0"/>
                          <a:ea typeface="ＭＳ Ｐゴシック" pitchFamily="50" charset="-128"/>
                          <a:hlinkClick r:id="rId7"/>
                        </a:rPr>
                        <a:t>Evangelii Gaudium</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福音の喜び</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で、「</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each human person</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の尊厳」と「共通善の追求」を経済原理の根本に据え直し、新たな経済</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本来の経済</a:t>
                      </a:r>
                      <a:r>
                        <a:rPr kumimoji="1" lang="en-US" altLang="ja-JP" sz="800" b="0" i="0" u="none" strike="noStrike" cap="none" normalizeH="0" baseline="0" dirty="0" smtClean="0">
                          <a:ln>
                            <a:noFill/>
                          </a:ln>
                          <a:solidFill>
                            <a:schemeClr val="tx1"/>
                          </a:solidFill>
                          <a:effectLst/>
                          <a:latin typeface="Arial"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Arial" charset="0"/>
                          <a:ea typeface="ＭＳ Ｐゴシック" pitchFamily="50" charset="-128"/>
                        </a:rPr>
                        <a:t>を探求しよう（取り戻そう）と呼びかけた。</a:t>
                      </a:r>
                      <a:endParaRPr kumimoji="1" lang="en-US" altLang="ja-JP" sz="800" b="0" i="0" u="none" strike="noStrike" cap="none" normalizeH="0" baseline="0" dirty="0" smtClean="0">
                        <a:ln>
                          <a:noFill/>
                        </a:ln>
                        <a:solidFill>
                          <a:schemeClr val="tx1"/>
                        </a:solidFill>
                        <a:effectLst/>
                        <a:latin typeface="Arial" charset="0"/>
                        <a:ea typeface="ＭＳ Ｐゴシック" pitchFamily="50" charset="-128"/>
                      </a:endParaRPr>
                    </a:p>
                  </a:txBody>
                  <a:tcPr marL="91429" marR="91429"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10054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p:txBody>
          <a:bodyPr/>
          <a:lstStyle/>
          <a:p>
            <a:r>
              <a:rPr lang="ja-JP" altLang="en-US" sz="1600" dirty="0" smtClean="0">
                <a:solidFill>
                  <a:srgbClr val="FF0000"/>
                </a:solidFill>
              </a:rPr>
              <a:t>今日の要点</a:t>
            </a:r>
            <a:r>
              <a:rPr lang="ja-JP" altLang="en-US" sz="1050" dirty="0" smtClean="0"/>
              <a:t>は、</a:t>
            </a:r>
            <a:r>
              <a:rPr lang="en-US" altLang="ja-JP" sz="1050" dirty="0" smtClean="0"/>
              <a:t>Partnership</a:t>
            </a:r>
            <a:r>
              <a:rPr lang="ja-JP" altLang="en-US" sz="1050" dirty="0" smtClean="0"/>
              <a:t>税制が、日本人が知っている一般的な税制ではないことをつかんで頂くことです。</a:t>
            </a:r>
            <a:r>
              <a:rPr lang="en-US" altLang="ja-JP" sz="1050" dirty="0" smtClean="0"/>
              <a:t/>
            </a:r>
            <a:br>
              <a:rPr lang="en-US" altLang="ja-JP" sz="1050" dirty="0" smtClean="0"/>
            </a:br>
            <a:r>
              <a:rPr lang="en-US" altLang="ja-JP" sz="3200" dirty="0" smtClean="0"/>
              <a:t/>
            </a:r>
            <a:br>
              <a:rPr lang="en-US" altLang="ja-JP" sz="3200" dirty="0" smtClean="0"/>
            </a:br>
            <a:r>
              <a:rPr lang="en-US" altLang="ja-JP" sz="3200" dirty="0" smtClean="0"/>
              <a:t>Partnership Taxation</a:t>
            </a:r>
            <a:r>
              <a:rPr lang="ja-JP" altLang="en-US" sz="3200" dirty="0" smtClean="0"/>
              <a:t>の「機能」とは何か？</a:t>
            </a:r>
          </a:p>
        </p:txBody>
      </p:sp>
      <p:sp>
        <p:nvSpPr>
          <p:cNvPr id="3" name="サブタイトル 2"/>
          <p:cNvSpPr>
            <a:spLocks noGrp="1"/>
          </p:cNvSpPr>
          <p:nvPr>
            <p:ph type="subTitle" idx="1"/>
          </p:nvPr>
        </p:nvSpPr>
        <p:spPr>
          <a:xfrm>
            <a:off x="179512" y="3886200"/>
            <a:ext cx="8784976" cy="1752600"/>
          </a:xfrm>
        </p:spPr>
        <p:txBody>
          <a:bodyPr rtlCol="0">
            <a:normAutofit/>
          </a:bodyPr>
          <a:lstStyle/>
          <a:p>
            <a:pPr fontAlgn="auto">
              <a:spcAft>
                <a:spcPts val="0"/>
              </a:spcAft>
              <a:buFont typeface="Arial" panose="020B0604020202020204" pitchFamily="34" charset="0"/>
              <a:buNone/>
              <a:defRPr/>
            </a:pPr>
            <a:r>
              <a:rPr lang="ja-JP" altLang="en-US" sz="1600" dirty="0" smtClean="0"/>
              <a:t>～ </a:t>
            </a:r>
            <a:r>
              <a:rPr lang="en-US" altLang="ja-JP" sz="1600" dirty="0" smtClean="0"/>
              <a:t>1995</a:t>
            </a:r>
            <a:r>
              <a:rPr lang="ja-JP" altLang="en-US" sz="1600" dirty="0" smtClean="0"/>
              <a:t>年発効「悪用対抗ルール」に関する論文を読んで</a:t>
            </a:r>
            <a:r>
              <a:rPr lang="ja-JP" altLang="en-US" sz="1600" dirty="0" smtClean="0">
                <a:solidFill>
                  <a:srgbClr val="FF0000"/>
                </a:solidFill>
              </a:rPr>
              <a:t>「正しい用法」</a:t>
            </a:r>
            <a:r>
              <a:rPr lang="ja-JP" altLang="en-US" sz="1600" dirty="0" smtClean="0"/>
              <a:t>を考えてみよう ～</a:t>
            </a:r>
          </a:p>
        </p:txBody>
      </p:sp>
      <p:sp>
        <p:nvSpPr>
          <p:cNvPr id="4" name="スライド番号プレースホルダー 3"/>
          <p:cNvSpPr>
            <a:spLocks noGrp="1"/>
          </p:cNvSpPr>
          <p:nvPr>
            <p:ph type="sldNum" sz="quarter" idx="12"/>
          </p:nvPr>
        </p:nvSpPr>
        <p:spPr/>
        <p:txBody>
          <a:bodyPr/>
          <a:lstStyle/>
          <a:p>
            <a:pPr>
              <a:defRPr/>
            </a:pPr>
            <a:fld id="{7CA1BB1B-7CD0-4DE3-A1B1-6D37B65D1BB0}" type="slidenum">
              <a:rPr lang="ja-JP" altLang="en-US"/>
              <a:pPr>
                <a:defRPr/>
              </a:pPr>
              <a:t>5</a:t>
            </a:fld>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一般的な税制の機能</a:t>
            </a:r>
            <a:r>
              <a:rPr kumimoji="1" lang="en-US" altLang="ja-JP" dirty="0" smtClean="0"/>
              <a:t/>
            </a:r>
            <a:br>
              <a:rPr kumimoji="1" lang="en-US" altLang="ja-JP" dirty="0" smtClean="0"/>
            </a:br>
            <a:r>
              <a:rPr kumimoji="1" lang="ja-JP" altLang="en-US" sz="1200" dirty="0" smtClean="0"/>
              <a:t>出典：</a:t>
            </a:r>
            <a:r>
              <a:rPr lang="en-US" altLang="ja-JP" sz="1200" dirty="0" smtClean="0">
                <a:hlinkClick r:id="rId2"/>
              </a:rPr>
              <a:t>http</a:t>
            </a:r>
            <a:r>
              <a:rPr lang="en-US" altLang="ja-JP" sz="1200" dirty="0">
                <a:hlinkClick r:id="rId2"/>
              </a:rPr>
              <a:t>://</a:t>
            </a:r>
            <a:r>
              <a:rPr lang="en-US" altLang="ja-JP" sz="1200" dirty="0" smtClean="0">
                <a:hlinkClick r:id="rId2"/>
              </a:rPr>
              <a:t>www.percapita.org.au</a:t>
            </a:r>
            <a:r>
              <a:rPr lang="ja-JP" altLang="en-US" sz="1200" dirty="0" smtClean="0"/>
              <a:t>掲載の</a:t>
            </a:r>
            <a:r>
              <a:rPr lang="en-US" altLang="ja-JP" sz="1200" dirty="0"/>
              <a:t>『Taxes: What are they good for?』</a:t>
            </a:r>
            <a:endParaRPr kumimoji="1" lang="ja-JP" altLang="en-US" sz="1200" dirty="0"/>
          </a:p>
        </p:txBody>
      </p:sp>
      <p:sp>
        <p:nvSpPr>
          <p:cNvPr id="3" name="コンテンツ プレースホルダー 2"/>
          <p:cNvSpPr>
            <a:spLocks noGrp="1"/>
          </p:cNvSpPr>
          <p:nvPr>
            <p:ph idx="1"/>
          </p:nvPr>
        </p:nvSpPr>
        <p:spPr>
          <a:xfrm>
            <a:off x="323528" y="1628801"/>
            <a:ext cx="8640960" cy="1440160"/>
          </a:xfrm>
        </p:spPr>
        <p:txBody>
          <a:bodyPr/>
          <a:lstStyle/>
          <a:p>
            <a:pPr>
              <a:buFont typeface="+mj-lt"/>
              <a:buAutoNum type="arabicPeriod"/>
            </a:pPr>
            <a:r>
              <a:rPr lang="ja-JP" altLang="en-US" sz="1600" dirty="0" smtClean="0"/>
              <a:t>不可欠な社会的</a:t>
            </a:r>
            <a:r>
              <a:rPr lang="ja-JP" altLang="en-US" sz="1600" dirty="0"/>
              <a:t>財・サービスへ資金供給　例）　防衛、災害復旧、警察、公共交通</a:t>
            </a:r>
          </a:p>
          <a:p>
            <a:pPr>
              <a:buFont typeface="+mj-lt"/>
              <a:buAutoNum type="arabicPeriod"/>
            </a:pPr>
            <a:r>
              <a:rPr lang="ja-JP" altLang="en-US" sz="1600" dirty="0" smtClean="0"/>
              <a:t>長期的</a:t>
            </a:r>
            <a:r>
              <a:rPr lang="ja-JP" altLang="en-US" sz="1600" dirty="0"/>
              <a:t>社会投資　</a:t>
            </a:r>
            <a:r>
              <a:rPr lang="ja-JP" altLang="en-US" sz="1600" dirty="0" smtClean="0"/>
              <a:t>例）　社会</a:t>
            </a:r>
            <a:r>
              <a:rPr lang="ja-JP" altLang="en-US" sz="1600" dirty="0"/>
              <a:t>福祉、公共財　例えば　ヘルスケア、教育、社会</a:t>
            </a:r>
            <a:r>
              <a:rPr lang="ja-JP" altLang="en-US" sz="1600" dirty="0" smtClean="0"/>
              <a:t>インフラ</a:t>
            </a:r>
            <a:endParaRPr lang="ja-JP" altLang="en-US" sz="1600" dirty="0"/>
          </a:p>
          <a:p>
            <a:pPr>
              <a:buFont typeface="+mj-lt"/>
              <a:buAutoNum type="arabicPeriod"/>
            </a:pPr>
            <a:r>
              <a:rPr lang="ja-JP" altLang="en-US" sz="1600" dirty="0" smtClean="0"/>
              <a:t>負</a:t>
            </a:r>
            <a:r>
              <a:rPr lang="ja-JP" altLang="en-US" sz="1600" dirty="0"/>
              <a:t>の</a:t>
            </a:r>
            <a:r>
              <a:rPr lang="ja-JP" altLang="en-US" sz="1600" dirty="0" smtClean="0"/>
              <a:t>外部性を持つ財の消費を抑える。社会便益を生み出す財や行動にインセンティブを与える</a:t>
            </a:r>
            <a:endParaRPr lang="ja-JP" altLang="en-US" sz="1600" dirty="0"/>
          </a:p>
          <a:p>
            <a:pPr>
              <a:buFont typeface="+mj-lt"/>
              <a:buAutoNum type="arabicPeriod"/>
            </a:pPr>
            <a:r>
              <a:rPr lang="ja-JP" altLang="en-US" sz="1600" dirty="0" smtClean="0"/>
              <a:t>マクロ</a:t>
            </a:r>
            <a:r>
              <a:rPr lang="ja-JP" altLang="en-US" sz="1600" dirty="0"/>
              <a:t>経済の管理ツール</a:t>
            </a:r>
          </a:p>
          <a:p>
            <a:pPr>
              <a:buFont typeface="+mj-lt"/>
              <a:buAutoNum type="arabicPeriod"/>
            </a:pPr>
            <a:r>
              <a:rPr lang="ja-JP" altLang="en-US" sz="1600" dirty="0" smtClean="0"/>
              <a:t>所得</a:t>
            </a:r>
            <a:r>
              <a:rPr lang="ja-JP" altLang="en-US" sz="1600" dirty="0"/>
              <a:t>の</a:t>
            </a:r>
            <a:r>
              <a:rPr lang="ja-JP" altLang="en-US" sz="1600" dirty="0" smtClean="0"/>
              <a:t>再分配</a:t>
            </a:r>
            <a:endParaRPr lang="en-US" altLang="ja-JP" sz="1600" dirty="0" smtClean="0"/>
          </a:p>
          <a:p>
            <a:pPr marL="0" indent="0">
              <a:buNone/>
            </a:pPr>
            <a:endParaRPr lang="en-US" altLang="ja-JP" sz="1600" dirty="0"/>
          </a:p>
          <a:p>
            <a:pPr marL="0" indent="0">
              <a:buNone/>
            </a:pPr>
            <a:r>
              <a:rPr lang="ja-JP" altLang="en-US" sz="1600" dirty="0" smtClean="0"/>
              <a:t>これらは、先ず具体的社会政策があって、それを実現する手立てとして設計される税制の持つ機能。</a:t>
            </a:r>
            <a:r>
              <a:rPr lang="en-US" altLang="ja-JP" sz="1600" dirty="0" smtClean="0"/>
              <a:t>Partnership</a:t>
            </a:r>
            <a:r>
              <a:rPr lang="ja-JP" altLang="en-US" sz="1600" dirty="0" smtClean="0"/>
              <a:t>税制が一番に果たすべき機能は、これらではない。</a:t>
            </a:r>
            <a:endParaRPr lang="ja-JP" altLang="en-US" sz="1600" dirty="0"/>
          </a:p>
          <a:p>
            <a:pPr marL="0" indent="0">
              <a:buNone/>
            </a:pPr>
            <a:endParaRPr kumimoji="1" lang="ja-JP" altLang="en-US" sz="1600" dirty="0"/>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6</a:t>
            </a:fld>
            <a:endParaRPr lang="ja-JP" altLang="en-US"/>
          </a:p>
        </p:txBody>
      </p:sp>
      <p:sp>
        <p:nvSpPr>
          <p:cNvPr id="5" name="テキスト ボックス 4"/>
          <p:cNvSpPr txBox="1"/>
          <p:nvPr/>
        </p:nvSpPr>
        <p:spPr>
          <a:xfrm>
            <a:off x="251520" y="4725144"/>
            <a:ext cx="8208912" cy="1600438"/>
          </a:xfrm>
          <a:prstGeom prst="rect">
            <a:avLst/>
          </a:prstGeom>
          <a:noFill/>
        </p:spPr>
        <p:txBody>
          <a:bodyPr wrap="square" rtlCol="0">
            <a:spAutoFit/>
          </a:bodyPr>
          <a:lstStyle/>
          <a:p>
            <a:pPr marL="342900" indent="-342900">
              <a:buFont typeface="+mj-lt"/>
              <a:buAutoNum type="arabicPeriod"/>
            </a:pPr>
            <a:r>
              <a:rPr lang="en-US" altLang="ja-JP" sz="1400" dirty="0" smtClean="0"/>
              <a:t>To </a:t>
            </a:r>
            <a:r>
              <a:rPr lang="en-US" altLang="ja-JP" sz="1400" dirty="0"/>
              <a:t>fund essential social services, such as </a:t>
            </a:r>
            <a:r>
              <a:rPr lang="en-US" altLang="ja-JP" sz="1400" dirty="0" err="1"/>
              <a:t>defence</a:t>
            </a:r>
            <a:r>
              <a:rPr lang="en-US" altLang="ja-JP" sz="1400" dirty="0"/>
              <a:t>, emergency services, police, and public transportation;</a:t>
            </a:r>
          </a:p>
          <a:p>
            <a:pPr marL="342900" indent="-342900">
              <a:buFont typeface="+mj-lt"/>
              <a:buAutoNum type="arabicPeriod"/>
            </a:pPr>
            <a:r>
              <a:rPr lang="en-US" altLang="ja-JP" sz="1400" dirty="0" smtClean="0"/>
              <a:t>To </a:t>
            </a:r>
            <a:r>
              <a:rPr lang="en-US" altLang="ja-JP" sz="1400" dirty="0"/>
              <a:t>fund long-term social investment that provides returns in the form of social benefits and public </a:t>
            </a:r>
            <a:r>
              <a:rPr lang="en-US" altLang="ja-JP" sz="1400" dirty="0" smtClean="0"/>
              <a:t>goods (e.g</a:t>
            </a:r>
            <a:r>
              <a:rPr lang="en-US" altLang="ja-JP" sz="1400" dirty="0"/>
              <a:t>. health, education and infrastructure);</a:t>
            </a:r>
          </a:p>
          <a:p>
            <a:pPr marL="342900" indent="-342900">
              <a:buFont typeface="+mj-lt"/>
              <a:buAutoNum type="arabicPeriod"/>
            </a:pPr>
            <a:r>
              <a:rPr lang="en-US" altLang="ja-JP" sz="1400" dirty="0" smtClean="0"/>
              <a:t>To </a:t>
            </a:r>
            <a:r>
              <a:rPr lang="en-US" altLang="ja-JP" sz="1400" dirty="0"/>
              <a:t>discourage individuals to consume goods that have negative externalities, or to </a:t>
            </a:r>
            <a:r>
              <a:rPr lang="en-US" altLang="ja-JP" sz="1400" dirty="0" err="1"/>
              <a:t>incentivise</a:t>
            </a:r>
            <a:r>
              <a:rPr lang="en-US" altLang="ja-JP" sz="1400" dirty="0"/>
              <a:t> those </a:t>
            </a:r>
            <a:r>
              <a:rPr lang="en-US" altLang="ja-JP" sz="1400" dirty="0" smtClean="0"/>
              <a:t>goods or </a:t>
            </a:r>
            <a:r>
              <a:rPr lang="en-US" altLang="ja-JP" sz="1400" dirty="0" err="1"/>
              <a:t>behaviours</a:t>
            </a:r>
            <a:r>
              <a:rPr lang="en-US" altLang="ja-JP" sz="1400" dirty="0"/>
              <a:t> which generate social benefits;</a:t>
            </a:r>
          </a:p>
          <a:p>
            <a:pPr marL="342900" indent="-342900">
              <a:buFont typeface="+mj-lt"/>
              <a:buAutoNum type="arabicPeriod"/>
            </a:pPr>
            <a:r>
              <a:rPr lang="en-US" altLang="ja-JP" sz="1400" dirty="0" smtClean="0"/>
              <a:t>A </a:t>
            </a:r>
            <a:r>
              <a:rPr lang="en-US" altLang="ja-JP" sz="1400" dirty="0"/>
              <a:t>macroeconomic management tool, playing a central role in fiscal policy by regulating economic cycles;</a:t>
            </a:r>
          </a:p>
          <a:p>
            <a:pPr marL="342900" indent="-342900">
              <a:buFont typeface="+mj-lt"/>
              <a:buAutoNum type="arabicPeriod"/>
            </a:pPr>
            <a:r>
              <a:rPr lang="en-US" altLang="ja-JP" sz="1400" dirty="0" smtClean="0"/>
              <a:t>A </a:t>
            </a:r>
            <a:r>
              <a:rPr lang="en-US" altLang="ja-JP" sz="1400" dirty="0"/>
              <a:t>tool for income redistribution and equitable access to resources and services.</a:t>
            </a:r>
            <a:endParaRPr kumimoji="1" lang="ja-JP" altLang="en-US" sz="1400" dirty="0"/>
          </a:p>
        </p:txBody>
      </p:sp>
    </p:spTree>
    <p:extLst>
      <p:ext uri="{BB962C8B-B14F-4D97-AF65-F5344CB8AC3E}">
        <p14:creationId xmlns:p14="http://schemas.microsoft.com/office/powerpoint/2010/main" val="114972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000" dirty="0" smtClean="0"/>
              <a:t>Partnership taxation</a:t>
            </a:r>
            <a:r>
              <a:rPr kumimoji="1" lang="ja-JP" altLang="en-US" sz="2000" dirty="0" smtClean="0"/>
              <a:t>の一番に果たすべき機能は、</a:t>
            </a:r>
            <a:r>
              <a:rPr kumimoji="1" lang="en-US" altLang="ja-JP" dirty="0" smtClean="0"/>
              <a:t/>
            </a:r>
            <a:br>
              <a:rPr kumimoji="1" lang="en-US" altLang="ja-JP" dirty="0" smtClean="0"/>
            </a:br>
            <a:r>
              <a:rPr kumimoji="1" lang="ja-JP" altLang="en-US" dirty="0" smtClean="0">
                <a:solidFill>
                  <a:srgbClr val="FF0000"/>
                </a:solidFill>
              </a:rPr>
              <a:t>集団的</a:t>
            </a:r>
            <a:r>
              <a:rPr kumimoji="1" lang="ja-JP" altLang="en-US" dirty="0" smtClean="0"/>
              <a:t>に適切な所得の反映</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000" dirty="0" smtClean="0">
                <a:solidFill>
                  <a:srgbClr val="FF0000"/>
                </a:solidFill>
              </a:rPr>
              <a:t>collective</a:t>
            </a:r>
            <a:r>
              <a:rPr kumimoji="1" lang="en-US" altLang="ja-JP" sz="2000" dirty="0" smtClean="0"/>
              <a:t>ly proper reflection of income.</a:t>
            </a:r>
          </a:p>
          <a:p>
            <a:r>
              <a:rPr lang="en-US" altLang="ja-JP" sz="2000" dirty="0" smtClean="0"/>
              <a:t>collective</a:t>
            </a:r>
            <a:r>
              <a:rPr lang="ja-JP" altLang="en-US" sz="2000" dirty="0" smtClean="0"/>
              <a:t>とは？</a:t>
            </a:r>
            <a:endParaRPr lang="en-US" altLang="ja-JP" sz="2000" dirty="0" smtClean="0"/>
          </a:p>
          <a:p>
            <a:r>
              <a:rPr lang="ja-JP" altLang="en-US" sz="2000" dirty="0" smtClean="0"/>
              <a:t>定義１：</a:t>
            </a:r>
            <a:r>
              <a:rPr lang="en-US" altLang="ja-JP" sz="2000" dirty="0" smtClean="0"/>
              <a:t>a </a:t>
            </a:r>
            <a:r>
              <a:rPr lang="en-US" altLang="ja-JP" sz="2000" dirty="0"/>
              <a:t>group of entities that share or are motivated by at least</a:t>
            </a:r>
            <a:r>
              <a:rPr lang="en-US" altLang="ja-JP" sz="2000" dirty="0">
                <a:solidFill>
                  <a:srgbClr val="FF0000"/>
                </a:solidFill>
              </a:rPr>
              <a:t> one common issue or interest</a:t>
            </a:r>
            <a:r>
              <a:rPr lang="en-US" altLang="ja-JP" sz="2000" dirty="0"/>
              <a:t>, or work together to achieve </a:t>
            </a:r>
            <a:r>
              <a:rPr lang="en-US" altLang="ja-JP" sz="2000" dirty="0">
                <a:solidFill>
                  <a:srgbClr val="FF0000"/>
                </a:solidFill>
              </a:rPr>
              <a:t>a common </a:t>
            </a:r>
            <a:r>
              <a:rPr lang="en-US" altLang="ja-JP" sz="2000" dirty="0" smtClean="0">
                <a:solidFill>
                  <a:srgbClr val="FF0000"/>
                </a:solidFill>
              </a:rPr>
              <a:t>objective</a:t>
            </a:r>
            <a:r>
              <a:rPr lang="en-US" altLang="ja-JP" sz="2000" dirty="0" smtClean="0"/>
              <a:t>.</a:t>
            </a:r>
            <a:r>
              <a:rPr lang="ja-JP" altLang="en-US" sz="2000" dirty="0"/>
              <a:t> </a:t>
            </a:r>
            <a:r>
              <a:rPr lang="en-US" altLang="ja-JP" sz="2000" dirty="0" smtClean="0"/>
              <a:t>(Wikipedia</a:t>
            </a:r>
            <a:r>
              <a:rPr lang="ja-JP" altLang="en-US" sz="2000" dirty="0" smtClean="0"/>
              <a:t>）</a:t>
            </a:r>
            <a:endParaRPr lang="en-US" altLang="ja-JP" sz="2000" dirty="0" smtClean="0"/>
          </a:p>
          <a:p>
            <a:r>
              <a:rPr lang="ja-JP" altLang="en-US" sz="2000" dirty="0" smtClean="0"/>
              <a:t>定義２：</a:t>
            </a:r>
            <a:r>
              <a:rPr lang="en-US" altLang="ja-JP" sz="2000" dirty="0" smtClean="0"/>
              <a:t>each </a:t>
            </a:r>
            <a:r>
              <a:rPr lang="en-US" altLang="ja-JP" sz="2000" dirty="0"/>
              <a:t>individual</a:t>
            </a:r>
            <a:r>
              <a:rPr lang="ja-JP" altLang="en-US" sz="2000" dirty="0"/>
              <a:t>が</a:t>
            </a:r>
            <a:r>
              <a:rPr lang="en-US" altLang="ja-JP" sz="2000" dirty="0" smtClean="0">
                <a:solidFill>
                  <a:srgbClr val="FF0000"/>
                </a:solidFill>
              </a:rPr>
              <a:t>personal</a:t>
            </a:r>
            <a:r>
              <a:rPr lang="ja-JP" altLang="en-US" sz="2000" dirty="0" smtClean="0">
                <a:solidFill>
                  <a:srgbClr val="FF0000"/>
                </a:solidFill>
              </a:rPr>
              <a:t>な目的を</a:t>
            </a:r>
            <a:r>
              <a:rPr lang="en-US" altLang="ja-JP" sz="2000" dirty="0" smtClean="0">
                <a:solidFill>
                  <a:srgbClr val="FF0000"/>
                </a:solidFill>
              </a:rPr>
              <a:t>legitimate</a:t>
            </a:r>
            <a:r>
              <a:rPr lang="ja-JP" altLang="en-US" sz="2000" dirty="0" smtClean="0">
                <a:solidFill>
                  <a:srgbClr val="FF0000"/>
                </a:solidFill>
              </a:rPr>
              <a:t>に</a:t>
            </a:r>
            <a:r>
              <a:rPr lang="ja-JP" altLang="en-US" sz="2000" dirty="0">
                <a:solidFill>
                  <a:srgbClr val="FF0000"/>
                </a:solidFill>
              </a:rPr>
              <a:t>追求する</a:t>
            </a:r>
            <a:r>
              <a:rPr lang="ja-JP" altLang="en-US" sz="2000" dirty="0"/>
              <a:t>にあたって殊</a:t>
            </a:r>
            <a:r>
              <a:rPr lang="ja-JP" altLang="en-US" sz="2000" dirty="0" smtClean="0"/>
              <a:t>更に</a:t>
            </a:r>
            <a:r>
              <a:rPr lang="en-US" altLang="ja-JP" sz="2000" dirty="0"/>
              <a:t>essential</a:t>
            </a:r>
            <a:r>
              <a:rPr lang="ja-JP" altLang="en-US" sz="2000" dirty="0" smtClean="0"/>
              <a:t>な枠組み</a:t>
            </a:r>
            <a:r>
              <a:rPr lang="ja-JP" altLang="en-US" sz="2000" dirty="0"/>
              <a:t>と</a:t>
            </a:r>
            <a:r>
              <a:rPr lang="ja-JP" altLang="en-US" sz="2000" dirty="0" smtClean="0"/>
              <a:t>なる集団。　</a:t>
            </a:r>
            <a:r>
              <a:rPr lang="en-US" altLang="ja-JP" sz="2000" dirty="0" smtClean="0"/>
              <a:t>(</a:t>
            </a:r>
            <a:r>
              <a:rPr lang="en-US" altLang="ja-JP" sz="2000" i="1" dirty="0" smtClean="0"/>
              <a:t>Centesimus Annus</a:t>
            </a:r>
            <a:r>
              <a:rPr lang="ja-JP" altLang="en-US" sz="2000" dirty="0" smtClean="0"/>
              <a:t>）</a:t>
            </a:r>
            <a:endParaRPr lang="en-US" altLang="ja-JP" sz="2000" dirty="0" smtClean="0"/>
          </a:p>
          <a:p>
            <a:r>
              <a:rPr kumimoji="1" lang="ja-JP" altLang="en-US" sz="2000" dirty="0" smtClean="0"/>
              <a:t>大雑把に言えば：　独自の考え方や価値観を共有する集団。</a:t>
            </a:r>
            <a:endParaRPr kumimoji="1" lang="en-US" altLang="ja-JP" sz="2000" dirty="0" smtClean="0"/>
          </a:p>
          <a:p>
            <a:r>
              <a:rPr lang="ja-JP" altLang="en-US" sz="2000" dirty="0" smtClean="0"/>
              <a:t>従って、「集団的に適切な所得」とは</a:t>
            </a:r>
            <a:r>
              <a:rPr lang="ja-JP" altLang="en-US" sz="2000" dirty="0" err="1" smtClean="0"/>
              <a:t>、、、</a:t>
            </a:r>
            <a:endParaRPr lang="en-US" altLang="ja-JP" sz="2000" dirty="0" smtClean="0"/>
          </a:p>
          <a:p>
            <a:r>
              <a:rPr kumimoji="1" lang="ja-JP" altLang="en-US" sz="2000" dirty="0" smtClean="0"/>
              <a:t>これは、後ほど論文</a:t>
            </a:r>
            <a:r>
              <a:rPr kumimoji="1" lang="en-US" altLang="ja-JP" sz="2000" dirty="0" smtClean="0"/>
              <a:t>『</a:t>
            </a:r>
            <a:r>
              <a:rPr kumimoji="1" lang="ja-JP" altLang="en-US" sz="2000" dirty="0" smtClean="0"/>
              <a:t>悪用対抗ルール</a:t>
            </a:r>
            <a:r>
              <a:rPr kumimoji="1" lang="en-US" altLang="ja-JP" sz="2000" dirty="0" smtClean="0"/>
              <a:t>』</a:t>
            </a:r>
            <a:r>
              <a:rPr kumimoji="1" lang="ja-JP" altLang="en-US" sz="2000" dirty="0" smtClean="0"/>
              <a:t>を読んで考えてみましょう。</a:t>
            </a:r>
            <a:endParaRPr kumimoji="1" lang="ja-JP" altLang="en-US" sz="2000" dirty="0"/>
          </a:p>
        </p:txBody>
      </p:sp>
      <p:sp>
        <p:nvSpPr>
          <p:cNvPr id="4" name="スライド番号プレースホルダー 3"/>
          <p:cNvSpPr>
            <a:spLocks noGrp="1"/>
          </p:cNvSpPr>
          <p:nvPr>
            <p:ph type="sldNum" sz="quarter" idx="12"/>
          </p:nvPr>
        </p:nvSpPr>
        <p:spPr/>
        <p:txBody>
          <a:bodyPr/>
          <a:lstStyle/>
          <a:p>
            <a:pPr>
              <a:defRPr/>
            </a:pPr>
            <a:fld id="{28EF0550-9DE8-4981-A149-7DA1DD6B7959}" type="slidenum">
              <a:rPr lang="ja-JP" altLang="en-US" smtClean="0"/>
              <a:pPr>
                <a:defRPr/>
              </a:pPr>
              <a:t>7</a:t>
            </a:fld>
            <a:endParaRPr lang="ja-JP" altLang="en-US"/>
          </a:p>
        </p:txBody>
      </p:sp>
    </p:spTree>
    <p:extLst>
      <p:ext uri="{BB962C8B-B14F-4D97-AF65-F5344CB8AC3E}">
        <p14:creationId xmlns:p14="http://schemas.microsoft.com/office/powerpoint/2010/main" val="18056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1813" y="80604"/>
            <a:ext cx="8229600" cy="1143000"/>
          </a:xfrm>
        </p:spPr>
        <p:txBody>
          <a:bodyPr/>
          <a:lstStyle/>
          <a:p>
            <a:r>
              <a:rPr kumimoji="1" lang="ja-JP" altLang="en-US" dirty="0" smtClean="0"/>
              <a:t>必備書籍</a:t>
            </a:r>
            <a:endParaRPr kumimoji="1" lang="ja-JP" altLang="en-US" dirty="0"/>
          </a:p>
        </p:txBody>
      </p:sp>
      <p:sp>
        <p:nvSpPr>
          <p:cNvPr id="4" name="スライド番号プレースホルダー 3"/>
          <p:cNvSpPr>
            <a:spLocks noGrp="1"/>
          </p:cNvSpPr>
          <p:nvPr>
            <p:ph type="sldNum" sz="quarter" idx="12"/>
          </p:nvPr>
        </p:nvSpPr>
        <p:spPr>
          <a:xfrm>
            <a:off x="6577813" y="6162316"/>
            <a:ext cx="2133600" cy="365125"/>
          </a:xfrm>
        </p:spPr>
        <p:txBody>
          <a:bodyPr/>
          <a:lstStyle/>
          <a:p>
            <a:pPr>
              <a:defRPr/>
            </a:pPr>
            <a:fld id="{28EF0550-9DE8-4981-A149-7DA1DD6B7959}" type="slidenum">
              <a:rPr lang="ja-JP" altLang="en-US" smtClean="0"/>
              <a:pPr>
                <a:defRPr/>
              </a:pPr>
              <a:t>8</a:t>
            </a:fld>
            <a:endParaRPr lang="ja-JP" altLang="en-US" dirty="0"/>
          </a:p>
        </p:txBody>
      </p:sp>
      <p:pic>
        <p:nvPicPr>
          <p:cNvPr id="17410" name="Picture 2" descr="http://ecx.images-amazon.com/images/I/51zPaQi%2BKJ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421" y="1146734"/>
            <a:ext cx="363855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8371" y="5925109"/>
            <a:ext cx="9432134" cy="369332"/>
          </a:xfrm>
          <a:prstGeom prst="rect">
            <a:avLst/>
          </a:prstGeom>
          <a:noFill/>
        </p:spPr>
        <p:txBody>
          <a:bodyPr wrap="none" rtlCol="0">
            <a:spAutoFit/>
          </a:bodyPr>
          <a:lstStyle/>
          <a:p>
            <a:r>
              <a:rPr kumimoji="1" lang="ja-JP" altLang="en-US" sz="1600" dirty="0" smtClean="0"/>
              <a:t>最大の違い：</a:t>
            </a:r>
            <a:r>
              <a:rPr kumimoji="1" lang="ja-JP" altLang="en-US" sz="1600" dirty="0" smtClean="0">
                <a:solidFill>
                  <a:srgbClr val="FF0000"/>
                </a:solidFill>
              </a:rPr>
              <a:t>損益認識権限</a:t>
            </a:r>
            <a:r>
              <a:rPr kumimoji="1" lang="ja-JP" altLang="en-US" sz="1600" dirty="0" smtClean="0"/>
              <a:t>が、</a:t>
            </a:r>
            <a:r>
              <a:rPr kumimoji="1" lang="en-US" altLang="ja-JP" sz="1600" dirty="0" smtClean="0"/>
              <a:t>Corporate</a:t>
            </a:r>
            <a:r>
              <a:rPr kumimoji="1" lang="ja-JP" altLang="en-US" sz="1600" dirty="0" smtClean="0"/>
              <a:t>税制では</a:t>
            </a:r>
            <a:r>
              <a:rPr kumimoji="1" lang="ja-JP" altLang="en-US" sz="1600" dirty="0" smtClean="0">
                <a:solidFill>
                  <a:srgbClr val="FF0000"/>
                </a:solidFill>
              </a:rPr>
              <a:t>国家側</a:t>
            </a:r>
            <a:r>
              <a:rPr kumimoji="1" lang="ja-JP" altLang="en-US" sz="1600" dirty="0" smtClean="0"/>
              <a:t>にあり、</a:t>
            </a:r>
            <a:r>
              <a:rPr kumimoji="1" lang="en-US" altLang="ja-JP" sz="1600" dirty="0" smtClean="0"/>
              <a:t>Partnership</a:t>
            </a:r>
            <a:r>
              <a:rPr kumimoji="1" lang="ja-JP" altLang="en-US" sz="1600" dirty="0" smtClean="0"/>
              <a:t>税制では</a:t>
            </a:r>
            <a:r>
              <a:rPr kumimoji="1" lang="ja-JP" altLang="en-US" sz="1600" dirty="0" smtClean="0">
                <a:solidFill>
                  <a:srgbClr val="FF0000"/>
                </a:solidFill>
              </a:rPr>
              <a:t>事業者側</a:t>
            </a:r>
            <a:r>
              <a:rPr kumimoji="1" lang="ja-JP" altLang="en-US" sz="1600" dirty="0" smtClean="0"/>
              <a:t>にあること</a:t>
            </a:r>
            <a:r>
              <a:rPr kumimoji="1" lang="ja-JP" altLang="en-US" dirty="0" smtClean="0"/>
              <a:t>。</a:t>
            </a:r>
            <a:endParaRPr kumimoji="1" lang="ja-JP" altLang="en-US" dirty="0"/>
          </a:p>
        </p:txBody>
      </p:sp>
      <p:sp>
        <p:nvSpPr>
          <p:cNvPr id="5" name="テキスト ボックス 4"/>
          <p:cNvSpPr txBox="1"/>
          <p:nvPr/>
        </p:nvSpPr>
        <p:spPr>
          <a:xfrm>
            <a:off x="1212237" y="5786609"/>
            <a:ext cx="894669" cy="276999"/>
          </a:xfrm>
          <a:prstGeom prst="rect">
            <a:avLst/>
          </a:prstGeom>
          <a:noFill/>
        </p:spPr>
        <p:txBody>
          <a:bodyPr wrap="none" rtlCol="0">
            <a:spAutoFit/>
          </a:bodyPr>
          <a:lstStyle/>
          <a:p>
            <a:r>
              <a:rPr kumimoji="1" lang="en-US" altLang="ja-JP" sz="1200" dirty="0" smtClean="0"/>
              <a:t>recognition</a:t>
            </a:r>
            <a:endParaRPr kumimoji="1" lang="ja-JP" altLang="en-US" sz="1200" dirty="0"/>
          </a:p>
        </p:txBody>
      </p:sp>
      <p:sp>
        <p:nvSpPr>
          <p:cNvPr id="6" name="テキスト ボックス 5"/>
          <p:cNvSpPr txBox="1"/>
          <p:nvPr/>
        </p:nvSpPr>
        <p:spPr>
          <a:xfrm>
            <a:off x="2652397" y="6217690"/>
            <a:ext cx="2667718" cy="261610"/>
          </a:xfrm>
          <a:prstGeom prst="rect">
            <a:avLst/>
          </a:prstGeom>
          <a:noFill/>
        </p:spPr>
        <p:txBody>
          <a:bodyPr wrap="none" rtlCol="0">
            <a:spAutoFit/>
          </a:bodyPr>
          <a:lstStyle/>
          <a:p>
            <a:r>
              <a:rPr kumimoji="1" lang="en-US" altLang="ja-JP" sz="1100" dirty="0" smtClean="0"/>
              <a:t>23</a:t>
            </a:r>
            <a:r>
              <a:rPr lang="ja-JP" altLang="en-US" sz="1100" dirty="0"/>
              <a:t>頁「企業会計と税務会計のズレ</a:t>
            </a:r>
            <a:r>
              <a:rPr lang="ja-JP" altLang="en-US" sz="1100" dirty="0" smtClean="0"/>
              <a:t>！」参照</a:t>
            </a:r>
            <a:endParaRPr kumimoji="1" lang="ja-JP" altLang="en-US" sz="1100" dirty="0"/>
          </a:p>
        </p:txBody>
      </p:sp>
      <p:sp>
        <p:nvSpPr>
          <p:cNvPr id="8" name="テキスト ボックス 7"/>
          <p:cNvSpPr txBox="1"/>
          <p:nvPr/>
        </p:nvSpPr>
        <p:spPr>
          <a:xfrm>
            <a:off x="7404925" y="6217690"/>
            <a:ext cx="748923" cy="261610"/>
          </a:xfrm>
          <a:prstGeom prst="rect">
            <a:avLst/>
          </a:prstGeom>
          <a:noFill/>
        </p:spPr>
        <p:txBody>
          <a:bodyPr wrap="none" rtlCol="0">
            <a:spAutoFit/>
          </a:bodyPr>
          <a:lstStyle/>
          <a:p>
            <a:r>
              <a:rPr kumimoji="1" lang="ja-JP" altLang="en-US" sz="1100" b="1" u="sng" dirty="0" smtClean="0">
                <a:solidFill>
                  <a:srgbClr val="FF0000"/>
                </a:solidFill>
              </a:rPr>
              <a:t>会計自由</a:t>
            </a:r>
            <a:endParaRPr kumimoji="1" lang="ja-JP" altLang="en-US" sz="1100" b="1" u="sng" dirty="0">
              <a:solidFill>
                <a:srgbClr val="FF0000"/>
              </a:solidFill>
            </a:endParaRPr>
          </a:p>
        </p:txBody>
      </p:sp>
      <p:sp>
        <p:nvSpPr>
          <p:cNvPr id="9" name="テキスト ボックス 8"/>
          <p:cNvSpPr txBox="1"/>
          <p:nvPr/>
        </p:nvSpPr>
        <p:spPr>
          <a:xfrm>
            <a:off x="3563888" y="6491026"/>
            <a:ext cx="5695790" cy="230832"/>
          </a:xfrm>
          <a:prstGeom prst="rect">
            <a:avLst/>
          </a:prstGeom>
          <a:noFill/>
        </p:spPr>
        <p:txBody>
          <a:bodyPr wrap="none" rtlCol="0">
            <a:spAutoFit/>
          </a:bodyPr>
          <a:lstStyle/>
          <a:p>
            <a:r>
              <a:rPr kumimoji="1" lang="ja-JP" altLang="en-US" sz="900" dirty="0" smtClean="0"/>
              <a:t>日本では、組合の会計に</a:t>
            </a:r>
            <a:r>
              <a:rPr kumimoji="1" lang="ja-JP" altLang="en-US" sz="900" dirty="0" smtClean="0">
                <a:solidFill>
                  <a:srgbClr val="FF0000"/>
                </a:solidFill>
              </a:rPr>
              <a:t>「一般に公正妥当と認められる企業会計の慣行に従うものとする」</a:t>
            </a:r>
            <a:r>
              <a:rPr kumimoji="1" lang="ja-JP" altLang="en-US" sz="900" dirty="0" smtClean="0"/>
              <a:t>の制限がついてしまう。</a:t>
            </a:r>
            <a:endParaRPr kumimoji="1" lang="ja-JP" altLang="en-US" sz="900" dirty="0"/>
          </a:p>
        </p:txBody>
      </p:sp>
    </p:spTree>
    <p:extLst>
      <p:ext uri="{BB962C8B-B14F-4D97-AF65-F5344CB8AC3E}">
        <p14:creationId xmlns:p14="http://schemas.microsoft.com/office/powerpoint/2010/main" val="2413252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必備文献</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D286FC6A-B848-4E10-A7D1-28691AF2E175}" type="slidenum">
              <a:rPr lang="ja-JP" altLang="en-US" smtClean="0"/>
              <a:pPr>
                <a:defRPr/>
              </a:pPr>
              <a:t>9</a:t>
            </a:fld>
            <a:endParaRPr lang="ja-JP" alt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212345"/>
            <a:ext cx="4034669"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108521" y="6520745"/>
            <a:ext cx="9559733" cy="369332"/>
          </a:xfrm>
          <a:prstGeom prst="rect">
            <a:avLst/>
          </a:prstGeom>
          <a:noFill/>
        </p:spPr>
        <p:txBody>
          <a:bodyPr wrap="none" rtlCol="0">
            <a:spAutoFit/>
          </a:bodyPr>
          <a:lstStyle/>
          <a:p>
            <a:r>
              <a:rPr kumimoji="1" lang="ja-JP" altLang="en-US" dirty="0" smtClean="0"/>
              <a:t>出典：</a:t>
            </a:r>
            <a:r>
              <a:rPr lang="en-US" altLang="ja-JP" dirty="0">
                <a:hlinkClick r:id="rId3"/>
              </a:rPr>
              <a:t>http://</a:t>
            </a:r>
            <a:r>
              <a:rPr lang="en-US" altLang="ja-JP" dirty="0" smtClean="0">
                <a:hlinkClick r:id="rId3"/>
              </a:rPr>
              <a:t>www.treasury.gov/press-center/press-releases/Documents/07230%20r.pdf</a:t>
            </a:r>
            <a:r>
              <a:rPr lang="en-US" altLang="ja-JP" dirty="0" smtClean="0"/>
              <a:t> </a:t>
            </a:r>
            <a:r>
              <a:rPr lang="ja-JP" altLang="en-US" dirty="0" smtClean="0"/>
              <a:t>表紙</a:t>
            </a:r>
            <a:r>
              <a:rPr lang="en-US" altLang="ja-JP" dirty="0" smtClean="0"/>
              <a:t>,13</a:t>
            </a:r>
            <a:r>
              <a:rPr lang="ja-JP" altLang="en-US" dirty="0" smtClean="0"/>
              <a:t>頁</a:t>
            </a:r>
            <a:endParaRPr kumimoji="1" lang="ja-JP" altLang="en-US" dirty="0"/>
          </a:p>
        </p:txBody>
      </p:sp>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636912"/>
            <a:ext cx="559117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823820" y="2783088"/>
            <a:ext cx="1117614" cy="246221"/>
          </a:xfrm>
          <a:prstGeom prst="rect">
            <a:avLst/>
          </a:prstGeom>
          <a:noFill/>
        </p:spPr>
        <p:txBody>
          <a:bodyPr wrap="none" rtlCol="0">
            <a:spAutoFit/>
          </a:bodyPr>
          <a:lstStyle/>
          <a:p>
            <a:r>
              <a:rPr kumimoji="1" lang="en-US" altLang="ja-JP" sz="1000" dirty="0" smtClean="0"/>
              <a:t>Return</a:t>
            </a:r>
            <a:r>
              <a:rPr kumimoji="1" lang="ja-JP" altLang="en-US" sz="1000" dirty="0" smtClean="0"/>
              <a:t>；税務申告</a:t>
            </a:r>
            <a:endParaRPr kumimoji="1" lang="ja-JP" altLang="en-US" sz="1000" dirty="0"/>
          </a:p>
        </p:txBody>
      </p:sp>
      <p:cxnSp>
        <p:nvCxnSpPr>
          <p:cNvPr id="9" name="直線コネクタ 8"/>
          <p:cNvCxnSpPr/>
          <p:nvPr/>
        </p:nvCxnSpPr>
        <p:spPr>
          <a:xfrm>
            <a:off x="5796136" y="2780928"/>
            <a:ext cx="41932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637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2041</Words>
  <Application>Microsoft Office PowerPoint</Application>
  <PresentationFormat>画面に合わせる (4:3)</PresentationFormat>
  <Paragraphs>229</Paragraphs>
  <Slides>32</Slides>
  <Notes>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34" baseType="lpstr">
      <vt:lpstr>Office ​​テーマ</vt:lpstr>
      <vt:lpstr>Microsoft Excel グラフ</vt:lpstr>
      <vt:lpstr>COCNサロン 米国Partnership税制勉強会</vt:lpstr>
      <vt:lpstr>第一回　目次</vt:lpstr>
      <vt:lpstr>当勉強会の目的</vt:lpstr>
      <vt:lpstr>PowerPoint プレゼンテーション</vt:lpstr>
      <vt:lpstr>今日の要点は、Partnership税制が、日本人が知っている一般的な税制ではないことをつかんで頂くことです。  Partnership Taxationの「機能」とは何か？</vt:lpstr>
      <vt:lpstr>一般的な税制の機能 出典：http://www.percapita.org.au掲載の『Taxes: What are they good for?』</vt:lpstr>
      <vt:lpstr>Partnership taxationの一番に果たすべき機能は、 集団的に適切な所得の反映</vt:lpstr>
      <vt:lpstr>必備書籍</vt:lpstr>
      <vt:lpstr>必備文献</vt:lpstr>
      <vt:lpstr>必備知識：ALI, ABA</vt:lpstr>
      <vt:lpstr>必備知識：ポスト世俗主義</vt:lpstr>
      <vt:lpstr>ここで、コラム102を読みます。 皆さん、Partnership Taxationの「機能」は何か考えながら聴いて下さい。</vt:lpstr>
      <vt:lpstr>Discussion Time</vt:lpstr>
      <vt:lpstr>次回日程</vt:lpstr>
      <vt:lpstr>以下、関連知識を幾つか列挙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法人所得税の特徴： 企業会計と税務会計のズレ！</vt:lpstr>
      <vt:lpstr>USA：「国家権威を出来るだけ排除した社会」作り実験</vt:lpstr>
      <vt:lpstr>JCT 両議員合同税制委員会</vt:lpstr>
      <vt:lpstr>History of IRS</vt:lpstr>
      <vt:lpstr>1917年 IRS SOI （内国債入庁所得統計部） 設立</vt:lpstr>
      <vt:lpstr>PowerPoint プレゼンテーション</vt:lpstr>
      <vt:lpstr>PowerPoint プレゼンテーション</vt:lpstr>
      <vt:lpstr>PowerPoint プレゼンテーション</vt:lpstr>
      <vt:lpstr>ここで、　　　　　　　を読みます。 皆さん、Corporate Taxation「機能」は何か考えながら聴いて下さい。</vt:lpstr>
      <vt:lpstr>移転価格税制の仕組み（図解） 出典：http://www.mof.go.jp/tax_policy/summary/international/178.htm</vt:lpstr>
    </vt:vector>
  </TitlesOfParts>
  <Company>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米国連邦政府の税収</dc:title>
  <dc:creator>OA</dc:creator>
  <cp:lastModifiedBy>Jun Saito</cp:lastModifiedBy>
  <cp:revision>84</cp:revision>
  <cp:lastPrinted>2014-07-28T07:01:31Z</cp:lastPrinted>
  <dcterms:created xsi:type="dcterms:W3CDTF">2014-07-15T06:18:37Z</dcterms:created>
  <dcterms:modified xsi:type="dcterms:W3CDTF">2014-07-29T01:34:37Z</dcterms:modified>
</cp:coreProperties>
</file>